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3"/>
  </p:notesMasterIdLst>
  <p:sldIdLst>
    <p:sldId id="342" r:id="rId4"/>
    <p:sldId id="349" r:id="rId5"/>
    <p:sldId id="365" r:id="rId6"/>
    <p:sldId id="348" r:id="rId7"/>
    <p:sldId id="350" r:id="rId8"/>
    <p:sldId id="353" r:id="rId9"/>
    <p:sldId id="355" r:id="rId10"/>
    <p:sldId id="260" r:id="rId11"/>
    <p:sldId id="366" r:id="rId12"/>
    <p:sldId id="298" r:id="rId13"/>
    <p:sldId id="356" r:id="rId14"/>
    <p:sldId id="357" r:id="rId15"/>
    <p:sldId id="360" r:id="rId16"/>
    <p:sldId id="364" r:id="rId17"/>
    <p:sldId id="313" r:id="rId18"/>
    <p:sldId id="361" r:id="rId19"/>
    <p:sldId id="362" r:id="rId20"/>
    <p:sldId id="367" r:id="rId21"/>
    <p:sldId id="34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0" autoAdjust="0"/>
    <p:restoredTop sz="94660"/>
  </p:normalViewPr>
  <p:slideViewPr>
    <p:cSldViewPr snapToGrid="0" showGuides="1">
      <p:cViewPr varScale="1">
        <p:scale>
          <a:sx n="83" d="100"/>
          <a:sy n="83" d="100"/>
        </p:scale>
        <p:origin x="696" y="7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‹Nº›</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2A921263-B14B-4578-8B20-3AC423CD7911}"/>
              </a:ext>
            </a:extLst>
          </p:cNvPr>
          <p:cNvGrpSpPr/>
          <p:nvPr userDrawn="1"/>
        </p:nvGrpSpPr>
        <p:grpSpPr>
          <a:xfrm>
            <a:off x="8758046" y="1910898"/>
            <a:ext cx="2357831" cy="4144944"/>
            <a:chOff x="445712" y="1449040"/>
            <a:chExt cx="2113018" cy="3924176"/>
          </a:xfrm>
        </p:grpSpPr>
        <p:sp>
          <p:nvSpPr>
            <p:cNvPr id="3" name="Rounded Rectangle 15">
              <a:extLst>
                <a:ext uri="{FF2B5EF4-FFF2-40B4-BE49-F238E27FC236}">
                  <a16:creationId xmlns:a16="http://schemas.microsoft.com/office/drawing/2014/main" id="{8C3C820B-CE00-4BAD-9573-FCBB3CE63C19}"/>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16">
              <a:extLst>
                <a:ext uri="{FF2B5EF4-FFF2-40B4-BE49-F238E27FC236}">
                  <a16:creationId xmlns:a16="http://schemas.microsoft.com/office/drawing/2014/main" id="{335E9A53-BA4A-4973-9374-66FEFEC737C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17">
              <a:extLst>
                <a:ext uri="{FF2B5EF4-FFF2-40B4-BE49-F238E27FC236}">
                  <a16:creationId xmlns:a16="http://schemas.microsoft.com/office/drawing/2014/main" id="{C1CEE9FC-3896-4BDC-9E67-DA76492461DB}"/>
                </a:ext>
              </a:extLst>
            </p:cNvPr>
            <p:cNvGrpSpPr/>
            <p:nvPr userDrawn="1"/>
          </p:nvGrpSpPr>
          <p:grpSpPr>
            <a:xfrm>
              <a:off x="1407705" y="5045834"/>
              <a:ext cx="211967" cy="211967"/>
              <a:chOff x="1549420" y="5712364"/>
              <a:chExt cx="312583" cy="312583"/>
            </a:xfrm>
          </p:grpSpPr>
          <p:sp>
            <p:nvSpPr>
              <p:cNvPr id="6" name="Oval 18">
                <a:extLst>
                  <a:ext uri="{FF2B5EF4-FFF2-40B4-BE49-F238E27FC236}">
                    <a16:creationId xmlns:a16="http://schemas.microsoft.com/office/drawing/2014/main" id="{2FC925BD-DB85-4C13-A07E-FCBC2C4EF69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9">
                <a:extLst>
                  <a:ext uri="{FF2B5EF4-FFF2-40B4-BE49-F238E27FC236}">
                    <a16:creationId xmlns:a16="http://schemas.microsoft.com/office/drawing/2014/main" id="{B608E06C-085B-438A-88EF-35841D5F7632}"/>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A08B97E3-9D87-44AD-9AA5-DB218399F068}"/>
              </a:ext>
            </a:extLst>
          </p:cNvPr>
          <p:cNvSpPr>
            <a:spLocks noGrp="1"/>
          </p:cNvSpPr>
          <p:nvPr>
            <p:ph type="pic" idx="12" hasCustomPrompt="1"/>
          </p:nvPr>
        </p:nvSpPr>
        <p:spPr>
          <a:xfrm>
            <a:off x="8924348" y="2256777"/>
            <a:ext cx="2025226" cy="3321372"/>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9" name="Text Placeholder 9">
            <a:extLst>
              <a:ext uri="{FF2B5EF4-FFF2-40B4-BE49-F238E27FC236}">
                <a16:creationId xmlns:a16="http://schemas.microsoft.com/office/drawing/2014/main" id="{549CFBFE-8441-461C-BFBA-38F9B1FD5C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96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9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F91D817D-42AC-406F-8992-462616433CC0}"/>
              </a:ext>
            </a:extLst>
          </p:cNvPr>
          <p:cNvSpPr/>
          <p:nvPr userDrawn="1"/>
        </p:nvSpPr>
        <p:spPr>
          <a:xfrm flipH="1">
            <a:off x="706744" y="1827783"/>
            <a:ext cx="2156579" cy="2692456"/>
          </a:xfrm>
          <a:prstGeom prst="chevron">
            <a:avLst>
              <a:gd name="adj" fmla="val 2333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B25403C2-8B82-4969-AE72-6E497CE5EEEF}"/>
              </a:ext>
            </a:extLst>
          </p:cNvPr>
          <p:cNvSpPr/>
          <p:nvPr userDrawn="1"/>
        </p:nvSpPr>
        <p:spPr>
          <a:xfrm flipH="1">
            <a:off x="3455827" y="1827783"/>
            <a:ext cx="2156579" cy="2692456"/>
          </a:xfrm>
          <a:prstGeom prst="chevron">
            <a:avLst>
              <a:gd name="adj" fmla="val 233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D3AC05D6-8180-4CE8-A0E8-F9872B179B12}"/>
              </a:ext>
            </a:extLst>
          </p:cNvPr>
          <p:cNvSpPr/>
          <p:nvPr userDrawn="1"/>
        </p:nvSpPr>
        <p:spPr>
          <a:xfrm flipH="1">
            <a:off x="6204910" y="1827783"/>
            <a:ext cx="2156579" cy="2692456"/>
          </a:xfrm>
          <a:prstGeom prst="chevron">
            <a:avLst>
              <a:gd name="adj" fmla="val 2333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F62E6301-BF9F-403B-8314-60195D054878}"/>
              </a:ext>
            </a:extLst>
          </p:cNvPr>
          <p:cNvSpPr/>
          <p:nvPr userDrawn="1"/>
        </p:nvSpPr>
        <p:spPr>
          <a:xfrm flipH="1">
            <a:off x="8953992" y="1827783"/>
            <a:ext cx="2156579" cy="2692456"/>
          </a:xfrm>
          <a:prstGeom prst="chevron">
            <a:avLst>
              <a:gd name="adj" fmla="val 2333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9" name="Rectangle 8">
            <a:extLst>
              <a:ext uri="{FF2B5EF4-FFF2-40B4-BE49-F238E27FC236}">
                <a16:creationId xmlns:a16="http://schemas.microsoft.com/office/drawing/2014/main" id="{56C10C1C-79E5-4295-B426-8F2C929EE511}"/>
              </a:ext>
            </a:extLst>
          </p:cNvPr>
          <p:cNvSpPr/>
          <p:nvPr userDrawn="1"/>
        </p:nvSpPr>
        <p:spPr>
          <a:xfrm>
            <a:off x="0" y="2456886"/>
            <a:ext cx="12192000" cy="14342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89F4AA7-ECDF-4958-8870-F7868FC79F32}"/>
              </a:ext>
            </a:extLst>
          </p:cNvPr>
          <p:cNvGrpSpPr/>
          <p:nvPr userDrawn="1"/>
        </p:nvGrpSpPr>
        <p:grpSpPr>
          <a:xfrm>
            <a:off x="1215508" y="1827783"/>
            <a:ext cx="2164227" cy="2692456"/>
            <a:chOff x="3487166" y="1850315"/>
            <a:chExt cx="1781307" cy="2216076"/>
          </a:xfrm>
        </p:grpSpPr>
        <p:sp>
          <p:nvSpPr>
            <p:cNvPr id="14" name="Arrow: Chevron 13">
              <a:extLst>
                <a:ext uri="{FF2B5EF4-FFF2-40B4-BE49-F238E27FC236}">
                  <a16:creationId xmlns:a16="http://schemas.microsoft.com/office/drawing/2014/main" id="{C9960CBA-7FBA-4310-95D8-EBCE652C09AE}"/>
                </a:ext>
              </a:extLst>
            </p:cNvPr>
            <p:cNvSpPr/>
            <p:nvPr/>
          </p:nvSpPr>
          <p:spPr>
            <a:xfrm>
              <a:off x="3487166" y="1850315"/>
              <a:ext cx="1775013" cy="2216076"/>
            </a:xfrm>
            <a:prstGeom prst="chevron">
              <a:avLst>
                <a:gd name="adj" fmla="val 23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arallelogram 14">
              <a:extLst>
                <a:ext uri="{FF2B5EF4-FFF2-40B4-BE49-F238E27FC236}">
                  <a16:creationId xmlns:a16="http://schemas.microsoft.com/office/drawing/2014/main" id="{4EFA4637-95F3-4F02-AF64-2DCDD3E2DE57}"/>
                </a:ext>
              </a:extLst>
            </p:cNvPr>
            <p:cNvSpPr/>
            <p:nvPr/>
          </p:nvSpPr>
          <p:spPr>
            <a:xfrm flipH="1">
              <a:off x="3493461" y="1850315"/>
              <a:ext cx="1775012" cy="1123794"/>
            </a:xfrm>
            <a:prstGeom prst="parallelogram">
              <a:avLst>
                <a:gd name="adj" fmla="val 3722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14EFE26-466B-4A45-9AD1-3BFD06B10144}"/>
              </a:ext>
            </a:extLst>
          </p:cNvPr>
          <p:cNvGrpSpPr/>
          <p:nvPr userDrawn="1"/>
        </p:nvGrpSpPr>
        <p:grpSpPr>
          <a:xfrm>
            <a:off x="3967140" y="1827783"/>
            <a:ext cx="2161678" cy="2692456"/>
            <a:chOff x="5417867" y="1850315"/>
            <a:chExt cx="1779209" cy="2216076"/>
          </a:xfrm>
        </p:grpSpPr>
        <p:sp>
          <p:nvSpPr>
            <p:cNvPr id="17" name="Arrow: Chevron 16">
              <a:extLst>
                <a:ext uri="{FF2B5EF4-FFF2-40B4-BE49-F238E27FC236}">
                  <a16:creationId xmlns:a16="http://schemas.microsoft.com/office/drawing/2014/main" id="{39781837-3ED6-4351-99BA-9A1DAFE710E5}"/>
                </a:ext>
              </a:extLst>
            </p:cNvPr>
            <p:cNvSpPr/>
            <p:nvPr/>
          </p:nvSpPr>
          <p:spPr>
            <a:xfrm>
              <a:off x="5417867" y="1850315"/>
              <a:ext cx="1775013" cy="2216076"/>
            </a:xfrm>
            <a:prstGeom prst="chevron">
              <a:avLst>
                <a:gd name="adj" fmla="val 23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arallelogram 17">
              <a:extLst>
                <a:ext uri="{FF2B5EF4-FFF2-40B4-BE49-F238E27FC236}">
                  <a16:creationId xmlns:a16="http://schemas.microsoft.com/office/drawing/2014/main" id="{C49DE6DC-76E9-4C44-B94C-B17CDDD4873D}"/>
                </a:ext>
              </a:extLst>
            </p:cNvPr>
            <p:cNvSpPr/>
            <p:nvPr/>
          </p:nvSpPr>
          <p:spPr>
            <a:xfrm flipH="1">
              <a:off x="5422064" y="1850315"/>
              <a:ext cx="1775012" cy="1123794"/>
            </a:xfrm>
            <a:prstGeom prst="parallelogram">
              <a:avLst>
                <a:gd name="adj" fmla="val 372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AED15D2-D741-4DDB-BFB5-D04808F7CC74}"/>
              </a:ext>
            </a:extLst>
          </p:cNvPr>
          <p:cNvGrpSpPr/>
          <p:nvPr userDrawn="1"/>
        </p:nvGrpSpPr>
        <p:grpSpPr>
          <a:xfrm>
            <a:off x="6716223" y="1827783"/>
            <a:ext cx="2159129" cy="2692456"/>
            <a:chOff x="7348568" y="1850315"/>
            <a:chExt cx="1777111" cy="2216076"/>
          </a:xfrm>
        </p:grpSpPr>
        <p:sp>
          <p:nvSpPr>
            <p:cNvPr id="20" name="Arrow: Chevron 19">
              <a:extLst>
                <a:ext uri="{FF2B5EF4-FFF2-40B4-BE49-F238E27FC236}">
                  <a16:creationId xmlns:a16="http://schemas.microsoft.com/office/drawing/2014/main" id="{ED50CA78-1F5E-4AD7-B4B4-90B2A0BC0AB5}"/>
                </a:ext>
              </a:extLst>
            </p:cNvPr>
            <p:cNvSpPr/>
            <p:nvPr/>
          </p:nvSpPr>
          <p:spPr>
            <a:xfrm>
              <a:off x="7348568" y="1850315"/>
              <a:ext cx="1775013" cy="2216076"/>
            </a:xfrm>
            <a:prstGeom prst="chevron">
              <a:avLst>
                <a:gd name="adj" fmla="val 233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arallelogram 20">
              <a:extLst>
                <a:ext uri="{FF2B5EF4-FFF2-40B4-BE49-F238E27FC236}">
                  <a16:creationId xmlns:a16="http://schemas.microsoft.com/office/drawing/2014/main" id="{62FEE9DF-D5EF-4A52-9FCE-9947107046DE}"/>
                </a:ext>
              </a:extLst>
            </p:cNvPr>
            <p:cNvSpPr/>
            <p:nvPr/>
          </p:nvSpPr>
          <p:spPr>
            <a:xfrm flipH="1">
              <a:off x="7350667" y="1850315"/>
              <a:ext cx="1775012" cy="1123794"/>
            </a:xfrm>
            <a:prstGeom prst="parallelogram">
              <a:avLst>
                <a:gd name="adj" fmla="val 372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375B5629-C87D-454E-8AD6-034D2D75D9F0}"/>
              </a:ext>
            </a:extLst>
          </p:cNvPr>
          <p:cNvGrpSpPr/>
          <p:nvPr userDrawn="1"/>
        </p:nvGrpSpPr>
        <p:grpSpPr>
          <a:xfrm>
            <a:off x="9462756" y="1827783"/>
            <a:ext cx="2156580" cy="2692456"/>
            <a:chOff x="9279270" y="1850315"/>
            <a:chExt cx="1775013" cy="2216076"/>
          </a:xfrm>
        </p:grpSpPr>
        <p:sp>
          <p:nvSpPr>
            <p:cNvPr id="23" name="Arrow: Chevron 22">
              <a:extLst>
                <a:ext uri="{FF2B5EF4-FFF2-40B4-BE49-F238E27FC236}">
                  <a16:creationId xmlns:a16="http://schemas.microsoft.com/office/drawing/2014/main" id="{BE20F662-8C83-43D8-B88A-F2DF00833E32}"/>
                </a:ext>
              </a:extLst>
            </p:cNvPr>
            <p:cNvSpPr/>
            <p:nvPr/>
          </p:nvSpPr>
          <p:spPr>
            <a:xfrm>
              <a:off x="9279270" y="1850315"/>
              <a:ext cx="1775013" cy="2216076"/>
            </a:xfrm>
            <a:prstGeom prst="chevron">
              <a:avLst>
                <a:gd name="adj" fmla="val 233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arallelogram 23">
              <a:extLst>
                <a:ext uri="{FF2B5EF4-FFF2-40B4-BE49-F238E27FC236}">
                  <a16:creationId xmlns:a16="http://schemas.microsoft.com/office/drawing/2014/main" id="{097D1647-C0E5-4A68-8D71-C07F4CF7D4CC}"/>
                </a:ext>
              </a:extLst>
            </p:cNvPr>
            <p:cNvSpPr/>
            <p:nvPr/>
          </p:nvSpPr>
          <p:spPr>
            <a:xfrm flipH="1">
              <a:off x="9279271" y="1850315"/>
              <a:ext cx="1775012" cy="1123794"/>
            </a:xfrm>
            <a:prstGeom prst="parallelogram">
              <a:avLst>
                <a:gd name="adj" fmla="val 3722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Picture Placeholder 48">
            <a:extLst>
              <a:ext uri="{FF2B5EF4-FFF2-40B4-BE49-F238E27FC236}">
                <a16:creationId xmlns:a16="http://schemas.microsoft.com/office/drawing/2014/main" id="{C6E031D4-7C96-4991-960F-15488A1643FE}"/>
              </a:ext>
            </a:extLst>
          </p:cNvPr>
          <p:cNvSpPr>
            <a:spLocks noGrp="1"/>
          </p:cNvSpPr>
          <p:nvPr userDrawn="1">
            <p:ph type="pic" sz="quarter" idx="14" hasCustomPrompt="1"/>
          </p:nvPr>
        </p:nvSpPr>
        <p:spPr>
          <a:xfrm>
            <a:off x="1296297" y="1869818"/>
            <a:ext cx="2010296" cy="1272757"/>
          </a:xfrm>
          <a:custGeom>
            <a:avLst/>
            <a:gdLst>
              <a:gd name="connsiteX0" fmla="*/ 0 w 1775012"/>
              <a:gd name="connsiteY0" fmla="*/ 0 h 1123794"/>
              <a:gd name="connsiteX1" fmla="*/ 1356646 w 1775012"/>
              <a:gd name="connsiteY1" fmla="*/ 0 h 1123794"/>
              <a:gd name="connsiteX2" fmla="*/ 1775012 w 1775012"/>
              <a:gd name="connsiteY2" fmla="*/ 1123794 h 1123794"/>
              <a:gd name="connsiteX3" fmla="*/ 418366 w 1775012"/>
              <a:gd name="connsiteY3" fmla="*/ 1123794 h 1123794"/>
            </a:gdLst>
            <a:ahLst/>
            <a:cxnLst>
              <a:cxn ang="0">
                <a:pos x="connsiteX0" y="connsiteY0"/>
              </a:cxn>
              <a:cxn ang="0">
                <a:pos x="connsiteX1" y="connsiteY1"/>
              </a:cxn>
              <a:cxn ang="0">
                <a:pos x="connsiteX2" y="connsiteY2"/>
              </a:cxn>
              <a:cxn ang="0">
                <a:pos x="connsiteX3" y="connsiteY3"/>
              </a:cxn>
            </a:cxnLst>
            <a:rect l="l" t="t" r="r" b="b"/>
            <a:pathLst>
              <a:path w="1775012" h="1123794">
                <a:moveTo>
                  <a:pt x="0" y="0"/>
                </a:moveTo>
                <a:lnTo>
                  <a:pt x="1356646" y="0"/>
                </a:lnTo>
                <a:lnTo>
                  <a:pt x="1775012" y="1123794"/>
                </a:lnTo>
                <a:lnTo>
                  <a:pt x="418366" y="1123794"/>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0" name="Picture Placeholder 49">
            <a:extLst>
              <a:ext uri="{FF2B5EF4-FFF2-40B4-BE49-F238E27FC236}">
                <a16:creationId xmlns:a16="http://schemas.microsoft.com/office/drawing/2014/main" id="{ED74A7CE-680E-450D-BA13-E6BAAE8C5DC3}"/>
              </a:ext>
            </a:extLst>
          </p:cNvPr>
          <p:cNvSpPr>
            <a:spLocks noGrp="1"/>
          </p:cNvSpPr>
          <p:nvPr userDrawn="1">
            <p:ph type="pic" sz="quarter" idx="15" hasCustomPrompt="1"/>
          </p:nvPr>
        </p:nvSpPr>
        <p:spPr>
          <a:xfrm>
            <a:off x="4046113" y="1869818"/>
            <a:ext cx="2010296" cy="1272757"/>
          </a:xfrm>
          <a:custGeom>
            <a:avLst/>
            <a:gdLst>
              <a:gd name="connsiteX0" fmla="*/ 0 w 1775012"/>
              <a:gd name="connsiteY0" fmla="*/ 0 h 1123794"/>
              <a:gd name="connsiteX1" fmla="*/ 1356646 w 1775012"/>
              <a:gd name="connsiteY1" fmla="*/ 0 h 1123794"/>
              <a:gd name="connsiteX2" fmla="*/ 1775012 w 1775012"/>
              <a:gd name="connsiteY2" fmla="*/ 1123794 h 1123794"/>
              <a:gd name="connsiteX3" fmla="*/ 418366 w 1775012"/>
              <a:gd name="connsiteY3" fmla="*/ 1123794 h 1123794"/>
            </a:gdLst>
            <a:ahLst/>
            <a:cxnLst>
              <a:cxn ang="0">
                <a:pos x="connsiteX0" y="connsiteY0"/>
              </a:cxn>
              <a:cxn ang="0">
                <a:pos x="connsiteX1" y="connsiteY1"/>
              </a:cxn>
              <a:cxn ang="0">
                <a:pos x="connsiteX2" y="connsiteY2"/>
              </a:cxn>
              <a:cxn ang="0">
                <a:pos x="connsiteX3" y="connsiteY3"/>
              </a:cxn>
            </a:cxnLst>
            <a:rect l="l" t="t" r="r" b="b"/>
            <a:pathLst>
              <a:path w="1775012" h="1123794">
                <a:moveTo>
                  <a:pt x="0" y="0"/>
                </a:moveTo>
                <a:lnTo>
                  <a:pt x="1356646" y="0"/>
                </a:lnTo>
                <a:lnTo>
                  <a:pt x="1775012" y="1123794"/>
                </a:lnTo>
                <a:lnTo>
                  <a:pt x="418366" y="1123794"/>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1" name="Picture Placeholder 50">
            <a:extLst>
              <a:ext uri="{FF2B5EF4-FFF2-40B4-BE49-F238E27FC236}">
                <a16:creationId xmlns:a16="http://schemas.microsoft.com/office/drawing/2014/main" id="{A1B08C67-8E64-40CA-915D-A094C01A2458}"/>
              </a:ext>
            </a:extLst>
          </p:cNvPr>
          <p:cNvSpPr>
            <a:spLocks noGrp="1"/>
          </p:cNvSpPr>
          <p:nvPr userDrawn="1">
            <p:ph type="pic" sz="quarter" idx="16" hasCustomPrompt="1"/>
          </p:nvPr>
        </p:nvSpPr>
        <p:spPr>
          <a:xfrm>
            <a:off x="6795929" y="1869818"/>
            <a:ext cx="2010296" cy="1272757"/>
          </a:xfrm>
          <a:custGeom>
            <a:avLst/>
            <a:gdLst>
              <a:gd name="connsiteX0" fmla="*/ 0 w 1775012"/>
              <a:gd name="connsiteY0" fmla="*/ 0 h 1123794"/>
              <a:gd name="connsiteX1" fmla="*/ 1356646 w 1775012"/>
              <a:gd name="connsiteY1" fmla="*/ 0 h 1123794"/>
              <a:gd name="connsiteX2" fmla="*/ 1775012 w 1775012"/>
              <a:gd name="connsiteY2" fmla="*/ 1123794 h 1123794"/>
              <a:gd name="connsiteX3" fmla="*/ 418366 w 1775012"/>
              <a:gd name="connsiteY3" fmla="*/ 1123794 h 1123794"/>
            </a:gdLst>
            <a:ahLst/>
            <a:cxnLst>
              <a:cxn ang="0">
                <a:pos x="connsiteX0" y="connsiteY0"/>
              </a:cxn>
              <a:cxn ang="0">
                <a:pos x="connsiteX1" y="connsiteY1"/>
              </a:cxn>
              <a:cxn ang="0">
                <a:pos x="connsiteX2" y="connsiteY2"/>
              </a:cxn>
              <a:cxn ang="0">
                <a:pos x="connsiteX3" y="connsiteY3"/>
              </a:cxn>
            </a:cxnLst>
            <a:rect l="l" t="t" r="r" b="b"/>
            <a:pathLst>
              <a:path w="1775012" h="1123794">
                <a:moveTo>
                  <a:pt x="0" y="0"/>
                </a:moveTo>
                <a:lnTo>
                  <a:pt x="1356646" y="0"/>
                </a:lnTo>
                <a:lnTo>
                  <a:pt x="1775012" y="1123794"/>
                </a:lnTo>
                <a:lnTo>
                  <a:pt x="418366" y="1123794"/>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2" name="Picture Placeholder 51">
            <a:extLst>
              <a:ext uri="{FF2B5EF4-FFF2-40B4-BE49-F238E27FC236}">
                <a16:creationId xmlns:a16="http://schemas.microsoft.com/office/drawing/2014/main" id="{E135FB35-8423-4DC2-B6E0-A84848A40487}"/>
              </a:ext>
            </a:extLst>
          </p:cNvPr>
          <p:cNvSpPr>
            <a:spLocks noGrp="1"/>
          </p:cNvSpPr>
          <p:nvPr userDrawn="1">
            <p:ph type="pic" sz="quarter" idx="17" hasCustomPrompt="1"/>
          </p:nvPr>
        </p:nvSpPr>
        <p:spPr>
          <a:xfrm>
            <a:off x="9545745" y="1869818"/>
            <a:ext cx="2010296" cy="1272757"/>
          </a:xfrm>
          <a:custGeom>
            <a:avLst/>
            <a:gdLst>
              <a:gd name="connsiteX0" fmla="*/ 0 w 1775012"/>
              <a:gd name="connsiteY0" fmla="*/ 0 h 1123794"/>
              <a:gd name="connsiteX1" fmla="*/ 1356646 w 1775012"/>
              <a:gd name="connsiteY1" fmla="*/ 0 h 1123794"/>
              <a:gd name="connsiteX2" fmla="*/ 1775012 w 1775012"/>
              <a:gd name="connsiteY2" fmla="*/ 1123794 h 1123794"/>
              <a:gd name="connsiteX3" fmla="*/ 418366 w 1775012"/>
              <a:gd name="connsiteY3" fmla="*/ 1123794 h 1123794"/>
            </a:gdLst>
            <a:ahLst/>
            <a:cxnLst>
              <a:cxn ang="0">
                <a:pos x="connsiteX0" y="connsiteY0"/>
              </a:cxn>
              <a:cxn ang="0">
                <a:pos x="connsiteX1" y="connsiteY1"/>
              </a:cxn>
              <a:cxn ang="0">
                <a:pos x="connsiteX2" y="connsiteY2"/>
              </a:cxn>
              <a:cxn ang="0">
                <a:pos x="connsiteX3" y="connsiteY3"/>
              </a:cxn>
            </a:cxnLst>
            <a:rect l="l" t="t" r="r" b="b"/>
            <a:pathLst>
              <a:path w="1775012" h="1123794">
                <a:moveTo>
                  <a:pt x="0" y="0"/>
                </a:moveTo>
                <a:lnTo>
                  <a:pt x="1356646" y="0"/>
                </a:lnTo>
                <a:lnTo>
                  <a:pt x="1775012" y="1123794"/>
                </a:lnTo>
                <a:lnTo>
                  <a:pt x="418366" y="1123794"/>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2AE845BB-8A29-4779-8B43-B934E6DDFB8B}"/>
              </a:ext>
            </a:extLst>
          </p:cNvPr>
          <p:cNvGrpSpPr/>
          <p:nvPr userDrawn="1"/>
        </p:nvGrpSpPr>
        <p:grpSpPr>
          <a:xfrm>
            <a:off x="4079368" y="2057112"/>
            <a:ext cx="4033264" cy="3172231"/>
            <a:chOff x="2444748" y="555045"/>
            <a:chExt cx="7282048" cy="5727454"/>
          </a:xfrm>
        </p:grpSpPr>
        <p:sp>
          <p:nvSpPr>
            <p:cNvPr id="3" name="Freeform: Shape 2">
              <a:extLst>
                <a:ext uri="{FF2B5EF4-FFF2-40B4-BE49-F238E27FC236}">
                  <a16:creationId xmlns:a16="http://schemas.microsoft.com/office/drawing/2014/main" id="{D7F19DBF-5292-43E5-94EE-D6AB60DDA78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FA08303-7450-4465-89B5-546560128F0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A112214A-ECD6-47B6-B65C-5EF7FE51EF1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C2EA0A9-6A68-4C40-88D6-04895709446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6F68883-C3B7-4C94-BD31-32F98D8BE1A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ABDEA13E-D294-4005-85D1-E56FE964E046}"/>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C12858-C367-4E68-B947-5BEE6E2C134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8AD4EFD-83E4-4211-9083-D69FFAF1094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id="{5EED995C-31D2-4B3D-8F59-FF50BED6369B}"/>
              </a:ext>
            </a:extLst>
          </p:cNvPr>
          <p:cNvSpPr>
            <a:spLocks noGrp="1"/>
          </p:cNvSpPr>
          <p:nvPr>
            <p:ph type="pic" sz="quarter" idx="43" hasCustomPrompt="1"/>
          </p:nvPr>
        </p:nvSpPr>
        <p:spPr>
          <a:xfrm>
            <a:off x="4247170" y="2218668"/>
            <a:ext cx="3678250" cy="215576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Text Placeholder 9">
            <a:extLst>
              <a:ext uri="{FF2B5EF4-FFF2-40B4-BE49-F238E27FC236}">
                <a16:creationId xmlns:a16="http://schemas.microsoft.com/office/drawing/2014/main" id="{0EE93CA1-2CCC-43DD-A5A9-685B033F3F4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79" r:id="rId6"/>
    <p:sldLayoutId id="2147483680" r:id="rId7"/>
    <p:sldLayoutId id="2147483682" r:id="rId8"/>
    <p:sldLayoutId id="2147483683" r:id="rId9"/>
    <p:sldLayoutId id="2147483684" r:id="rId10"/>
    <p:sldLayoutId id="2147483686"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4" r:id="rId2"/>
    <p:sldLayoutId id="214748369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5856791" y="3507185"/>
            <a:ext cx="6076708" cy="2448938"/>
            <a:chOff x="5648136" y="2524280"/>
            <a:chExt cx="6076708" cy="1277238"/>
          </a:xfrm>
        </p:grpSpPr>
        <p:sp>
          <p:nvSpPr>
            <p:cNvPr id="8" name="TextBox 7">
              <a:extLst>
                <a:ext uri="{FF2B5EF4-FFF2-40B4-BE49-F238E27FC236}">
                  <a16:creationId xmlns:a16="http://schemas.microsoft.com/office/drawing/2014/main" id="{5CF5BDA4-10C7-46A6-AC30-523A3FC438AC}"/>
                </a:ext>
              </a:extLst>
            </p:cNvPr>
            <p:cNvSpPr txBox="1"/>
            <p:nvPr/>
          </p:nvSpPr>
          <p:spPr>
            <a:xfrm>
              <a:off x="5648136" y="2524280"/>
              <a:ext cx="6076708" cy="818653"/>
            </a:xfrm>
            <a:prstGeom prst="rect">
              <a:avLst/>
            </a:prstGeom>
            <a:noFill/>
          </p:spPr>
          <p:txBody>
            <a:bodyPr wrap="square" rtlCol="0" anchor="ctr">
              <a:spAutoFit/>
            </a:bodyPr>
            <a:lstStyle/>
            <a:p>
              <a:r>
                <a:rPr lang="en-US" altLang="ko-KR" sz="4800" b="1" dirty="0" smtClean="0">
                  <a:latin typeface="+mj-lt"/>
                  <a:cs typeface="Arial" pitchFamily="34" charset="0"/>
                </a:rPr>
                <a:t>MERCADO VIRTUAL ESTATAL</a:t>
              </a:r>
              <a:endParaRPr lang="ko-KR" altLang="en-US" sz="4800" b="1" dirty="0">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5648136" y="3603509"/>
              <a:ext cx="5814651" cy="198009"/>
            </a:xfrm>
            <a:prstGeom prst="rect">
              <a:avLst/>
            </a:prstGeom>
            <a:noFill/>
          </p:spPr>
          <p:txBody>
            <a:bodyPr wrap="square" rtlCol="0" anchor="ctr">
              <a:spAutoFit/>
            </a:bodyPr>
            <a:lstStyle/>
            <a:p>
              <a:r>
                <a:rPr lang="en-US" altLang="ko-KR" sz="1867" dirty="0" smtClean="0">
                  <a:cs typeface="Arial" pitchFamily="34" charset="0"/>
                </a:rPr>
                <a:t>FACILITADOR: </a:t>
              </a:r>
              <a:r>
                <a:rPr lang="en-US" altLang="ko-KR" sz="1867" dirty="0" err="1" smtClean="0">
                  <a:cs typeface="Arial" pitchFamily="34" charset="0"/>
                </a:rPr>
                <a:t>Lic</a:t>
              </a:r>
              <a:r>
                <a:rPr lang="en-US" altLang="ko-KR" sz="1867" dirty="0" smtClean="0">
                  <a:cs typeface="Arial" pitchFamily="34" charset="0"/>
                </a:rPr>
                <a:t>. Magdalena Rodríguez Quisbert</a:t>
              </a:r>
              <a:endParaRPr lang="ko-KR" altLang="en-US" sz="1867" dirty="0">
                <a:cs typeface="Arial" pitchFamily="34" charset="0"/>
              </a:endParaRPr>
            </a:p>
          </p:txBody>
        </p:sp>
      </p:grpSp>
      <p:sp>
        <p:nvSpPr>
          <p:cNvPr id="5" name="TextBox 7">
            <a:extLst>
              <a:ext uri="{FF2B5EF4-FFF2-40B4-BE49-F238E27FC236}">
                <a16:creationId xmlns:a16="http://schemas.microsoft.com/office/drawing/2014/main" id="{03B4C724-0776-4328-8F0A-B72DA1579537}"/>
              </a:ext>
            </a:extLst>
          </p:cNvPr>
          <p:cNvSpPr txBox="1"/>
          <p:nvPr/>
        </p:nvSpPr>
        <p:spPr>
          <a:xfrm>
            <a:off x="370390" y="522312"/>
            <a:ext cx="12192000" cy="861774"/>
          </a:xfrm>
          <a:prstGeom prst="rect">
            <a:avLst/>
          </a:prstGeom>
          <a:noFill/>
        </p:spPr>
        <p:txBody>
          <a:bodyPr wrap="square" rtlCol="0" anchor="ctr">
            <a:spAutoFit/>
          </a:bodyPr>
          <a:lstStyle/>
          <a:p>
            <a:pPr algn="ctr"/>
            <a:r>
              <a:rPr lang="en-US" altLang="ko-KR" sz="1600" dirty="0" smtClean="0">
                <a:latin typeface="+mj-lt"/>
              </a:rPr>
              <a:t>UNIVERSIDAD MAYOR DE SAN ANDRÉS</a:t>
            </a:r>
          </a:p>
          <a:p>
            <a:pPr algn="ctr"/>
            <a:r>
              <a:rPr lang="en-US" altLang="ko-KR" sz="1600" dirty="0" smtClean="0">
                <a:latin typeface="+mj-lt"/>
                <a:cs typeface="Arial" pitchFamily="34" charset="0"/>
              </a:rPr>
              <a:t>DEPARTAMENTO DE RECURSOS HUMANOS ADMINISTRATIVOS</a:t>
            </a:r>
          </a:p>
          <a:p>
            <a:pPr algn="ctr"/>
            <a:r>
              <a:rPr lang="en-US" altLang="ko-KR" sz="1600" dirty="0" smtClean="0">
                <a:latin typeface="+mj-lt"/>
                <a:cs typeface="Arial" pitchFamily="34" charset="0"/>
              </a:rPr>
              <a:t>PROGRAMA PERMANENTE DE CAPACITACIÓN ADMINISTRATIVA PPCAD</a:t>
            </a:r>
            <a:endParaRPr lang="ko-KR" altLang="en-US" sz="1600" dirty="0">
              <a:latin typeface="+mj-lt"/>
              <a:cs typeface="Arial"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673" y="1701478"/>
            <a:ext cx="2425185" cy="2349660"/>
          </a:xfrm>
          <a:prstGeom prst="ellipse">
            <a:avLst/>
          </a:prstGeom>
          <a:ln>
            <a:noFill/>
          </a:ln>
          <a:effectLst>
            <a:softEdge rad="112500"/>
          </a:effectLst>
        </p:spPr>
      </p:pic>
    </p:spTree>
    <p:extLst>
      <p:ext uri="{BB962C8B-B14F-4D97-AF65-F5344CB8AC3E}">
        <p14:creationId xmlns:p14="http://schemas.microsoft.com/office/powerpoint/2010/main" val="97645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51384" y="697413"/>
            <a:ext cx="11573197" cy="724247"/>
          </a:xfrm>
        </p:spPr>
        <p:txBody>
          <a:bodyPr/>
          <a:lstStyle/>
          <a:p>
            <a:r>
              <a:rPr lang="en-US" sz="3200" dirty="0" smtClean="0"/>
              <a:t>04 REGISTRO DE BIENES EN EL MERCADO VIRTUAL</a:t>
            </a:r>
            <a:endParaRPr lang="en-US" sz="3200" dirty="0"/>
          </a:p>
        </p:txBody>
      </p:sp>
      <p:sp>
        <p:nvSpPr>
          <p:cNvPr id="104" name="Arrow: Right 103">
            <a:extLst>
              <a:ext uri="{FF2B5EF4-FFF2-40B4-BE49-F238E27FC236}">
                <a16:creationId xmlns:a16="http://schemas.microsoft.com/office/drawing/2014/main" id="{8C7A8B51-048F-44D4-AEB4-A805EF74889A}"/>
              </a:ext>
            </a:extLst>
          </p:cNvPr>
          <p:cNvSpPr/>
          <p:nvPr/>
        </p:nvSpPr>
        <p:spPr>
          <a:xfrm>
            <a:off x="3169803" y="2941262"/>
            <a:ext cx="1753670" cy="969123"/>
          </a:xfrm>
          <a:prstGeom prst="rightArrow">
            <a:avLst>
              <a:gd name="adj1" fmla="val 60783"/>
              <a:gd name="adj2" fmla="val 383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Arrow: Right 104">
            <a:extLst>
              <a:ext uri="{FF2B5EF4-FFF2-40B4-BE49-F238E27FC236}">
                <a16:creationId xmlns:a16="http://schemas.microsoft.com/office/drawing/2014/main" id="{FC6B98CD-4F6F-4671-B7C8-3B9DDEC4B4B9}"/>
              </a:ext>
            </a:extLst>
          </p:cNvPr>
          <p:cNvSpPr/>
          <p:nvPr/>
        </p:nvSpPr>
        <p:spPr>
          <a:xfrm>
            <a:off x="7492177" y="2944438"/>
            <a:ext cx="1753670" cy="969123"/>
          </a:xfrm>
          <a:prstGeom prst="rightArrow">
            <a:avLst>
              <a:gd name="adj1" fmla="val 60783"/>
              <a:gd name="adj2" fmla="val 38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3F2BD82-0A9B-4C83-B624-02222AB7011A}"/>
              </a:ext>
            </a:extLst>
          </p:cNvPr>
          <p:cNvSpPr txBox="1"/>
          <p:nvPr/>
        </p:nvSpPr>
        <p:spPr>
          <a:xfrm>
            <a:off x="1056714" y="4434775"/>
            <a:ext cx="1933483" cy="1169551"/>
          </a:xfrm>
          <a:prstGeom prst="rect">
            <a:avLst/>
          </a:prstGeom>
          <a:noFill/>
        </p:spPr>
        <p:txBody>
          <a:bodyPr wrap="square" rtlCol="0" anchor="ctr">
            <a:spAutoFit/>
          </a:bodyPr>
          <a:lstStyle/>
          <a:p>
            <a:r>
              <a:rPr lang="es-ES" altLang="ko-KR" sz="1400" dirty="0" smtClean="0">
                <a:solidFill>
                  <a:schemeClr val="tx1">
                    <a:lumMod val="75000"/>
                    <a:lumOff val="25000"/>
                  </a:schemeClr>
                </a:solidFill>
                <a:latin typeface="Century Gothic" pitchFamily="34" charset="0"/>
                <a:cs typeface="Arial" pitchFamily="34" charset="0"/>
              </a:rPr>
              <a:t>El proveedor deberá estar registrado en el RUPE y con cuenta activa</a:t>
            </a:r>
            <a:endParaRPr lang="es-ES" altLang="ko-KR" sz="1400" dirty="0">
              <a:solidFill>
                <a:schemeClr val="tx1">
                  <a:lumMod val="75000"/>
                  <a:lumOff val="25000"/>
                </a:schemeClr>
              </a:solidFill>
              <a:latin typeface="Century Gothic" pitchFamily="34" charset="0"/>
              <a:cs typeface="Arial" pitchFamily="34" charset="0"/>
            </a:endParaRPr>
          </a:p>
        </p:txBody>
      </p:sp>
      <p:grpSp>
        <p:nvGrpSpPr>
          <p:cNvPr id="132" name="Group 131">
            <a:extLst>
              <a:ext uri="{FF2B5EF4-FFF2-40B4-BE49-F238E27FC236}">
                <a16:creationId xmlns:a16="http://schemas.microsoft.com/office/drawing/2014/main" id="{B649BF4F-02AF-4B53-A4B1-8BA97FD94966}"/>
              </a:ext>
            </a:extLst>
          </p:cNvPr>
          <p:cNvGrpSpPr/>
          <p:nvPr/>
        </p:nvGrpSpPr>
        <p:grpSpPr>
          <a:xfrm>
            <a:off x="4588329" y="4566824"/>
            <a:ext cx="3095161" cy="2109724"/>
            <a:chOff x="5048766" y="5030683"/>
            <a:chExt cx="2041987" cy="2207085"/>
          </a:xfrm>
        </p:grpSpPr>
        <p:sp>
          <p:nvSpPr>
            <p:cNvPr id="112" name="TextBox 111">
              <a:extLst>
                <a:ext uri="{FF2B5EF4-FFF2-40B4-BE49-F238E27FC236}">
                  <a16:creationId xmlns:a16="http://schemas.microsoft.com/office/drawing/2014/main" id="{B8BDD031-6F7D-42C6-A4FA-62C83028EC65}"/>
                </a:ext>
              </a:extLst>
            </p:cNvPr>
            <p:cNvSpPr txBox="1"/>
            <p:nvPr/>
          </p:nvSpPr>
          <p:spPr>
            <a:xfrm>
              <a:off x="5048766" y="5418580"/>
              <a:ext cx="2041987" cy="1819188"/>
            </a:xfrm>
            <a:prstGeom prst="rect">
              <a:avLst/>
            </a:prstGeom>
            <a:noFill/>
          </p:spPr>
          <p:txBody>
            <a:bodyPr wrap="square" rtlCol="0">
              <a:spAutoFit/>
            </a:bodyPr>
            <a:lstStyle/>
            <a:p>
              <a:r>
                <a:rPr lang="es-ES" altLang="ko-KR" sz="1200" dirty="0" smtClean="0">
                  <a:solidFill>
                    <a:schemeClr val="tx1">
                      <a:lumMod val="75000"/>
                      <a:lumOff val="25000"/>
                    </a:schemeClr>
                  </a:solidFill>
                  <a:latin typeface="Century Gothic" pitchFamily="34" charset="0"/>
                  <a:cs typeface="Arial" pitchFamily="34" charset="0"/>
                </a:rPr>
                <a:t>Detallando:</a:t>
              </a:r>
            </a:p>
            <a:p>
              <a:endParaRPr lang="es-ES" altLang="ko-KR" sz="1100" dirty="0" smtClean="0">
                <a:solidFill>
                  <a:schemeClr val="tx1">
                    <a:lumMod val="75000"/>
                    <a:lumOff val="25000"/>
                  </a:schemeClr>
                </a:solidFill>
                <a:latin typeface="Century Gothic" pitchFamily="34" charset="0"/>
                <a:cs typeface="Arial" pitchFamily="34" charset="0"/>
              </a:endParaRPr>
            </a:p>
            <a:p>
              <a:r>
                <a:rPr lang="es-ES" altLang="ko-KR" sz="1200" dirty="0" smtClean="0">
                  <a:solidFill>
                    <a:schemeClr val="tx1">
                      <a:lumMod val="75000"/>
                      <a:lumOff val="25000"/>
                    </a:schemeClr>
                  </a:solidFill>
                  <a:latin typeface="Century Gothic" pitchFamily="34" charset="0"/>
                  <a:cs typeface="Arial" pitchFamily="34" charset="0"/>
                </a:rPr>
                <a:t>Características</a:t>
              </a:r>
            </a:p>
            <a:p>
              <a:r>
                <a:rPr lang="es-ES" altLang="ko-KR" sz="1200" dirty="0" smtClean="0">
                  <a:solidFill>
                    <a:schemeClr val="tx1">
                      <a:lumMod val="75000"/>
                      <a:lumOff val="25000"/>
                    </a:schemeClr>
                  </a:solidFill>
                  <a:latin typeface="Century Gothic" pitchFamily="34" charset="0"/>
                  <a:cs typeface="Arial" pitchFamily="34" charset="0"/>
                </a:rPr>
                <a:t>Atributos</a:t>
              </a:r>
            </a:p>
            <a:p>
              <a:r>
                <a:rPr lang="es-ES" altLang="ko-KR" sz="1200" dirty="0" smtClean="0">
                  <a:solidFill>
                    <a:schemeClr val="tx1">
                      <a:lumMod val="75000"/>
                      <a:lumOff val="25000"/>
                    </a:schemeClr>
                  </a:solidFill>
                  <a:latin typeface="Century Gothic" pitchFamily="34" charset="0"/>
                  <a:cs typeface="Arial" pitchFamily="34" charset="0"/>
                </a:rPr>
                <a:t>Oferta por cantidad</a:t>
              </a:r>
            </a:p>
            <a:p>
              <a:r>
                <a:rPr lang="es-ES" altLang="ko-KR" sz="1200" dirty="0" smtClean="0">
                  <a:solidFill>
                    <a:schemeClr val="tx1">
                      <a:lumMod val="75000"/>
                      <a:lumOff val="25000"/>
                    </a:schemeClr>
                  </a:solidFill>
                  <a:latin typeface="Century Gothic" pitchFamily="34" charset="0"/>
                  <a:cs typeface="Arial" pitchFamily="34" charset="0"/>
                </a:rPr>
                <a:t>Ubicación geográfica</a:t>
              </a:r>
            </a:p>
            <a:p>
              <a:r>
                <a:rPr lang="es-ES" altLang="ko-KR" sz="1200" dirty="0" smtClean="0">
                  <a:solidFill>
                    <a:schemeClr val="tx1">
                      <a:lumMod val="75000"/>
                      <a:lumOff val="25000"/>
                    </a:schemeClr>
                  </a:solidFill>
                  <a:latin typeface="Century Gothic" pitchFamily="34" charset="0"/>
                  <a:cs typeface="Arial" pitchFamily="34" charset="0"/>
                </a:rPr>
                <a:t>Precios</a:t>
              </a:r>
            </a:p>
            <a:p>
              <a:r>
                <a:rPr lang="es-ES" altLang="ko-KR" sz="1200" dirty="0" smtClean="0">
                  <a:solidFill>
                    <a:schemeClr val="tx1">
                      <a:lumMod val="75000"/>
                      <a:lumOff val="25000"/>
                    </a:schemeClr>
                  </a:solidFill>
                  <a:latin typeface="Century Gothic" pitchFamily="34" charset="0"/>
                  <a:cs typeface="Arial" pitchFamily="34" charset="0"/>
                </a:rPr>
                <a:t>Imágenes y/o enlaces</a:t>
              </a:r>
            </a:p>
            <a:p>
              <a:r>
                <a:rPr lang="es-ES" altLang="ko-KR" sz="1200" dirty="0" smtClean="0">
                  <a:solidFill>
                    <a:schemeClr val="tx1">
                      <a:lumMod val="75000"/>
                      <a:lumOff val="25000"/>
                    </a:schemeClr>
                  </a:solidFill>
                  <a:latin typeface="Century Gothic" pitchFamily="34" charset="0"/>
                  <a:cs typeface="Arial" pitchFamily="34" charset="0"/>
                </a:rPr>
                <a:t>Vigencia de la oferta (mínimo 15 días</a:t>
              </a:r>
              <a:r>
                <a:rPr lang="en-US" altLang="ko-KR" sz="1200" dirty="0" smtClean="0">
                  <a:solidFill>
                    <a:schemeClr val="tx1">
                      <a:lumMod val="75000"/>
                      <a:lumOff val="25000"/>
                    </a:schemeClr>
                  </a:solidFill>
                  <a:latin typeface="Century Gothic" pitchFamily="34" charset="0"/>
                  <a:cs typeface="Arial" pitchFamily="34" charset="0"/>
                </a:rPr>
                <a:t>)</a:t>
              </a:r>
              <a:endParaRPr lang="ko-KR" altLang="en-US" sz="1200" dirty="0">
                <a:solidFill>
                  <a:schemeClr val="tx1">
                    <a:lumMod val="75000"/>
                    <a:lumOff val="25000"/>
                  </a:schemeClr>
                </a:solidFill>
                <a:latin typeface="Century Gothic" pitchFamily="34" charset="0"/>
                <a:cs typeface="Arial" pitchFamily="34" charset="0"/>
              </a:endParaRPr>
            </a:p>
          </p:txBody>
        </p:sp>
        <p:sp>
          <p:nvSpPr>
            <p:cNvPr id="127" name="TextBox 126">
              <a:extLst>
                <a:ext uri="{FF2B5EF4-FFF2-40B4-BE49-F238E27FC236}">
                  <a16:creationId xmlns:a16="http://schemas.microsoft.com/office/drawing/2014/main" id="{C5BB4D07-2AAD-4059-A48A-066B1F3F3E2F}"/>
                </a:ext>
              </a:extLst>
            </p:cNvPr>
            <p:cNvSpPr txBox="1"/>
            <p:nvPr/>
          </p:nvSpPr>
          <p:spPr>
            <a:xfrm>
              <a:off x="5048766" y="5030683"/>
              <a:ext cx="1454698" cy="307777"/>
            </a:xfrm>
            <a:prstGeom prst="rect">
              <a:avLst/>
            </a:prstGeom>
            <a:noFill/>
          </p:spPr>
          <p:txBody>
            <a:bodyPr wrap="square" rtlCol="0" anchor="ctr">
              <a:spAutoFit/>
            </a:bodyPr>
            <a:lstStyle/>
            <a:p>
              <a:r>
                <a:rPr lang="es-ES" altLang="ko-KR" sz="1400" dirty="0" smtClean="0">
                  <a:solidFill>
                    <a:schemeClr val="tx1">
                      <a:lumMod val="75000"/>
                      <a:lumOff val="25000"/>
                    </a:schemeClr>
                  </a:solidFill>
                  <a:latin typeface="Century Gothic" pitchFamily="34" charset="0"/>
                  <a:cs typeface="Arial" pitchFamily="34" charset="0"/>
                </a:rPr>
                <a:t>Registra sus bienes</a:t>
              </a:r>
              <a:endParaRPr lang="es-ES" altLang="ko-KR" sz="1400" dirty="0">
                <a:solidFill>
                  <a:schemeClr val="tx1">
                    <a:lumMod val="75000"/>
                    <a:lumOff val="25000"/>
                  </a:schemeClr>
                </a:solidFill>
                <a:latin typeface="Century Gothic" pitchFamily="34" charset="0"/>
                <a:cs typeface="Arial" pitchFamily="34" charset="0"/>
              </a:endParaRPr>
            </a:p>
          </p:txBody>
        </p:sp>
      </p:grpSp>
      <p:grpSp>
        <p:nvGrpSpPr>
          <p:cNvPr id="133" name="Group 132">
            <a:extLst>
              <a:ext uri="{FF2B5EF4-FFF2-40B4-BE49-F238E27FC236}">
                <a16:creationId xmlns:a16="http://schemas.microsoft.com/office/drawing/2014/main" id="{EF2CF73E-9B03-4DDA-98C0-76400DB15CAE}"/>
              </a:ext>
            </a:extLst>
          </p:cNvPr>
          <p:cNvGrpSpPr/>
          <p:nvPr/>
        </p:nvGrpSpPr>
        <p:grpSpPr>
          <a:xfrm>
            <a:off x="9345537" y="4442350"/>
            <a:ext cx="2645829" cy="1477344"/>
            <a:chOff x="7332523" y="4135040"/>
            <a:chExt cx="2060337" cy="1477344"/>
          </a:xfrm>
        </p:grpSpPr>
        <p:sp>
          <p:nvSpPr>
            <p:cNvPr id="116" name="TextBox 115">
              <a:extLst>
                <a:ext uri="{FF2B5EF4-FFF2-40B4-BE49-F238E27FC236}">
                  <a16:creationId xmlns:a16="http://schemas.microsoft.com/office/drawing/2014/main" id="{2FF1931E-85DD-4F39-85A8-23D13DADBA6F}"/>
                </a:ext>
              </a:extLst>
            </p:cNvPr>
            <p:cNvSpPr txBox="1"/>
            <p:nvPr/>
          </p:nvSpPr>
          <p:spPr>
            <a:xfrm>
              <a:off x="7350873" y="5335385"/>
              <a:ext cx="2041987"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DECLARACIÓN JURADA</a:t>
              </a:r>
              <a:endParaRPr lang="ko-KR" altLang="en-US" sz="1200" dirty="0">
                <a:solidFill>
                  <a:schemeClr val="tx1">
                    <a:lumMod val="75000"/>
                    <a:lumOff val="25000"/>
                  </a:schemeClr>
                </a:solidFill>
                <a:cs typeface="Arial" pitchFamily="34" charset="0"/>
              </a:endParaRPr>
            </a:p>
          </p:txBody>
        </p:sp>
        <p:sp>
          <p:nvSpPr>
            <p:cNvPr id="130" name="TextBox 129">
              <a:extLst>
                <a:ext uri="{FF2B5EF4-FFF2-40B4-BE49-F238E27FC236}">
                  <a16:creationId xmlns:a16="http://schemas.microsoft.com/office/drawing/2014/main" id="{70AA9436-0876-4030-889D-E53ECB2B246B}"/>
                </a:ext>
              </a:extLst>
            </p:cNvPr>
            <p:cNvSpPr txBox="1"/>
            <p:nvPr/>
          </p:nvSpPr>
          <p:spPr>
            <a:xfrm>
              <a:off x="7332523" y="4135040"/>
              <a:ext cx="1816656" cy="954107"/>
            </a:xfrm>
            <a:prstGeom prst="rect">
              <a:avLst/>
            </a:prstGeom>
            <a:noFill/>
          </p:spPr>
          <p:txBody>
            <a:bodyPr wrap="square" rtlCol="0" anchor="ctr">
              <a:spAutoFit/>
            </a:bodyPr>
            <a:lstStyle/>
            <a:p>
              <a:r>
                <a:rPr lang="es-ES" altLang="ko-KR" sz="1400" dirty="0" smtClean="0">
                  <a:solidFill>
                    <a:schemeClr val="tx1">
                      <a:lumMod val="75000"/>
                      <a:lumOff val="25000"/>
                    </a:schemeClr>
                  </a:solidFill>
                  <a:latin typeface="Century Gothic" pitchFamily="34" charset="0"/>
                  <a:cs typeface="Arial" pitchFamily="34" charset="0"/>
                </a:rPr>
                <a:t>Publicación en el Mercado Virtual, el cual incluirá la información de contacto</a:t>
              </a:r>
              <a:endParaRPr lang="es-ES" altLang="ko-KR" sz="1400" dirty="0">
                <a:solidFill>
                  <a:schemeClr val="tx1">
                    <a:lumMod val="75000"/>
                    <a:lumOff val="25000"/>
                  </a:schemeClr>
                </a:solidFill>
                <a:latin typeface="Century Gothic" pitchFamily="34" charset="0"/>
                <a:cs typeface="Arial" pitchFamily="34" charset="0"/>
              </a:endParaRPr>
            </a:p>
          </p:txBody>
        </p:sp>
      </p:grpSp>
      <p:pic>
        <p:nvPicPr>
          <p:cNvPr id="1026" name="Picture 2" descr="Cómo usar Windows 10?: ¿Qué son las cuentas de usuario en Windows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67" r="18186" b="7904"/>
          <a:stretch/>
        </p:blipFill>
        <p:spPr bwMode="auto">
          <a:xfrm>
            <a:off x="1056715" y="2118307"/>
            <a:ext cx="1933483" cy="1994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8 consejos para la descripción de productos en tu tienda virtu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004" y="2112002"/>
            <a:ext cx="2341958" cy="199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ventas: es una acción que se genera de vender un bien o servic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1966" y="2112002"/>
            <a:ext cx="2380039" cy="199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4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400" dirty="0" smtClean="0"/>
              <a:t>05 CRITERIO DE SERIEDAD</a:t>
            </a:r>
            <a:endParaRPr lang="en-US" sz="4400" dirty="0"/>
          </a:p>
        </p:txBody>
      </p:sp>
      <p:sp>
        <p:nvSpPr>
          <p:cNvPr id="62" name="막힌 원호 2">
            <a:extLst>
              <a:ext uri="{FF2B5EF4-FFF2-40B4-BE49-F238E27FC236}">
                <a16:creationId xmlns:a16="http://schemas.microsoft.com/office/drawing/2014/main" id="{B881B8D3-9C1A-4642-8D3B-C3549793C725}"/>
              </a:ext>
            </a:extLst>
          </p:cNvPr>
          <p:cNvSpPr/>
          <p:nvPr/>
        </p:nvSpPr>
        <p:spPr>
          <a:xfrm>
            <a:off x="4040778" y="1888495"/>
            <a:ext cx="4119680" cy="4140000"/>
          </a:xfrm>
          <a:prstGeom prst="blockArc">
            <a:avLst>
              <a:gd name="adj1" fmla="val 6801974"/>
              <a:gd name="adj2" fmla="val 14922031"/>
              <a:gd name="adj3" fmla="val 12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3" name="막힌 원호 2">
            <a:extLst>
              <a:ext uri="{FF2B5EF4-FFF2-40B4-BE49-F238E27FC236}">
                <a16:creationId xmlns:a16="http://schemas.microsoft.com/office/drawing/2014/main" id="{BAFDDFC3-8E7E-4F76-A44D-D609E55AA9F0}"/>
              </a:ext>
            </a:extLst>
          </p:cNvPr>
          <p:cNvSpPr/>
          <p:nvPr/>
        </p:nvSpPr>
        <p:spPr>
          <a:xfrm flipH="1">
            <a:off x="4040778" y="1888495"/>
            <a:ext cx="4119680" cy="4140000"/>
          </a:xfrm>
          <a:prstGeom prst="blockArc">
            <a:avLst>
              <a:gd name="adj1" fmla="val 6801974"/>
              <a:gd name="adj2" fmla="val 14922031"/>
              <a:gd name="adj3" fmla="val 12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5" name="TextBox 64">
            <a:extLst>
              <a:ext uri="{FF2B5EF4-FFF2-40B4-BE49-F238E27FC236}">
                <a16:creationId xmlns:a16="http://schemas.microsoft.com/office/drawing/2014/main" id="{E470BF85-41DF-45AF-8D21-BE16046AA099}"/>
              </a:ext>
            </a:extLst>
          </p:cNvPr>
          <p:cNvSpPr txBox="1"/>
          <p:nvPr/>
        </p:nvSpPr>
        <p:spPr>
          <a:xfrm>
            <a:off x="3101125" y="6128452"/>
            <a:ext cx="6725781" cy="507831"/>
          </a:xfrm>
          <a:prstGeom prst="rect">
            <a:avLst/>
          </a:prstGeom>
          <a:noFill/>
        </p:spPr>
        <p:txBody>
          <a:bodyPr wrap="square" rtlCol="0" anchor="ctr">
            <a:spAutoFit/>
          </a:bodyPr>
          <a:lstStyle/>
          <a:p>
            <a:r>
              <a:rPr lang="en-US" altLang="ko-KR" sz="2700" b="1" dirty="0" smtClean="0">
                <a:solidFill>
                  <a:schemeClr val="accent1"/>
                </a:solidFill>
                <a:cs typeface="Arial" pitchFamily="34" charset="0"/>
              </a:rPr>
              <a:t>SUSPENSIÓN temporal o </a:t>
            </a:r>
            <a:r>
              <a:rPr lang="es-ES" altLang="ko-KR" sz="2700" b="1" dirty="0" smtClean="0">
                <a:solidFill>
                  <a:schemeClr val="accent1"/>
                </a:solidFill>
                <a:cs typeface="Arial" pitchFamily="34" charset="0"/>
              </a:rPr>
              <a:t>permanente</a:t>
            </a:r>
            <a:endParaRPr lang="es-ES" altLang="ko-KR" sz="2700" b="1" dirty="0">
              <a:solidFill>
                <a:schemeClr val="accent1"/>
              </a:solidFill>
              <a:cs typeface="Arial" pitchFamily="34" charset="0"/>
            </a:endParaRPr>
          </a:p>
        </p:txBody>
      </p:sp>
      <p:sp>
        <p:nvSpPr>
          <p:cNvPr id="71" name="TextBox 70">
            <a:extLst>
              <a:ext uri="{FF2B5EF4-FFF2-40B4-BE49-F238E27FC236}">
                <a16:creationId xmlns:a16="http://schemas.microsoft.com/office/drawing/2014/main" id="{52974A76-EC57-48B0-A8E1-88A25A31771B}"/>
              </a:ext>
            </a:extLst>
          </p:cNvPr>
          <p:cNvSpPr txBox="1"/>
          <p:nvPr/>
        </p:nvSpPr>
        <p:spPr>
          <a:xfrm>
            <a:off x="8956887" y="3459604"/>
            <a:ext cx="2544792" cy="738664"/>
          </a:xfrm>
          <a:prstGeom prst="rect">
            <a:avLst/>
          </a:prstGeom>
          <a:noFill/>
        </p:spPr>
        <p:txBody>
          <a:bodyPr wrap="square" rtlCol="0" anchor="ctr">
            <a:spAutoFit/>
          </a:bodyPr>
          <a:lstStyle/>
          <a:p>
            <a:r>
              <a:rPr lang="es-ES" altLang="ko-KR" sz="1400" b="1" dirty="0" smtClean="0">
                <a:solidFill>
                  <a:schemeClr val="tx1">
                    <a:lumMod val="75000"/>
                    <a:lumOff val="25000"/>
                  </a:schemeClr>
                </a:solidFill>
                <a:latin typeface="Century Gothic" pitchFamily="34" charset="0"/>
                <a:cs typeface="Arial" pitchFamily="34" charset="0"/>
              </a:rPr>
              <a:t>Registro de datos de contacto incorrectos o falsos en el RUPE</a:t>
            </a:r>
            <a:endParaRPr lang="es-ES" altLang="ko-KR" sz="1400" b="1" dirty="0">
              <a:solidFill>
                <a:schemeClr val="tx1">
                  <a:lumMod val="75000"/>
                  <a:lumOff val="25000"/>
                </a:schemeClr>
              </a:solidFill>
              <a:latin typeface="Century Gothic" pitchFamily="34" charset="0"/>
              <a:cs typeface="Arial" pitchFamily="34" charset="0"/>
            </a:endParaRPr>
          </a:p>
        </p:txBody>
      </p:sp>
      <p:sp>
        <p:nvSpPr>
          <p:cNvPr id="73" name="TextBox 72">
            <a:extLst>
              <a:ext uri="{FF2B5EF4-FFF2-40B4-BE49-F238E27FC236}">
                <a16:creationId xmlns:a16="http://schemas.microsoft.com/office/drawing/2014/main" id="{5AD20C88-0B4B-47F4-A794-E828AB50DE4B}"/>
              </a:ext>
            </a:extLst>
          </p:cNvPr>
          <p:cNvSpPr txBox="1"/>
          <p:nvPr/>
        </p:nvSpPr>
        <p:spPr>
          <a:xfrm>
            <a:off x="663804" y="3355303"/>
            <a:ext cx="2609828" cy="738664"/>
          </a:xfrm>
          <a:prstGeom prst="rect">
            <a:avLst/>
          </a:prstGeom>
          <a:noFill/>
        </p:spPr>
        <p:txBody>
          <a:bodyPr wrap="square" rtlCol="0" anchor="ctr">
            <a:spAutoFit/>
          </a:bodyPr>
          <a:lstStyle/>
          <a:p>
            <a:pPr algn="r"/>
            <a:r>
              <a:rPr lang="es-ES" altLang="ko-KR" sz="1400" b="1" dirty="0" smtClean="0">
                <a:solidFill>
                  <a:schemeClr val="tx1">
                    <a:lumMod val="75000"/>
                    <a:lumOff val="25000"/>
                  </a:schemeClr>
                </a:solidFill>
                <a:latin typeface="Century Gothic" pitchFamily="34" charset="0"/>
                <a:cs typeface="Arial" pitchFamily="34" charset="0"/>
              </a:rPr>
              <a:t>Incumplimiento en los plazos mínimos de vigencia de su oferta</a:t>
            </a:r>
            <a:endParaRPr lang="es-ES" altLang="ko-KR" sz="1400" b="1" dirty="0">
              <a:solidFill>
                <a:schemeClr val="tx1">
                  <a:lumMod val="75000"/>
                  <a:lumOff val="25000"/>
                </a:schemeClr>
              </a:solidFill>
              <a:latin typeface="Century Gothic" pitchFamily="34" charset="0"/>
              <a:cs typeface="Arial" pitchFamily="34" charset="0"/>
            </a:endParaRPr>
          </a:p>
        </p:txBody>
      </p:sp>
      <p:sp>
        <p:nvSpPr>
          <p:cNvPr id="75" name="TextBox 74">
            <a:extLst>
              <a:ext uri="{FF2B5EF4-FFF2-40B4-BE49-F238E27FC236}">
                <a16:creationId xmlns:a16="http://schemas.microsoft.com/office/drawing/2014/main" id="{9605FEB1-73B7-47E1-965C-BB600CA08417}"/>
              </a:ext>
            </a:extLst>
          </p:cNvPr>
          <p:cNvSpPr txBox="1"/>
          <p:nvPr/>
        </p:nvSpPr>
        <p:spPr>
          <a:xfrm>
            <a:off x="562148" y="2304709"/>
            <a:ext cx="2897365" cy="523220"/>
          </a:xfrm>
          <a:prstGeom prst="rect">
            <a:avLst/>
          </a:prstGeom>
          <a:noFill/>
        </p:spPr>
        <p:txBody>
          <a:bodyPr wrap="square" rtlCol="0" anchor="ctr">
            <a:spAutoFit/>
          </a:bodyPr>
          <a:lstStyle/>
          <a:p>
            <a:pPr algn="r"/>
            <a:r>
              <a:rPr lang="es-ES" altLang="ko-KR" sz="1400" b="1" dirty="0" smtClean="0">
                <a:solidFill>
                  <a:schemeClr val="tx1">
                    <a:lumMod val="75000"/>
                    <a:lumOff val="25000"/>
                  </a:schemeClr>
                </a:solidFill>
                <a:latin typeface="Century Gothic" pitchFamily="34" charset="0"/>
                <a:cs typeface="Arial" pitchFamily="34" charset="0"/>
              </a:rPr>
              <a:t>Inconsistencia de la oferta (datos, archivos, enlaces, otros)</a:t>
            </a:r>
            <a:endParaRPr lang="es-ES" altLang="ko-KR" sz="1400" b="1" dirty="0">
              <a:solidFill>
                <a:schemeClr val="tx1">
                  <a:lumMod val="75000"/>
                  <a:lumOff val="25000"/>
                </a:schemeClr>
              </a:solidFill>
              <a:latin typeface="Century Gothic" pitchFamily="34" charset="0"/>
              <a:cs typeface="Arial" pitchFamily="34" charset="0"/>
            </a:endParaRPr>
          </a:p>
        </p:txBody>
      </p:sp>
      <p:sp>
        <p:nvSpPr>
          <p:cNvPr id="77" name="TextBox 76">
            <a:extLst>
              <a:ext uri="{FF2B5EF4-FFF2-40B4-BE49-F238E27FC236}">
                <a16:creationId xmlns:a16="http://schemas.microsoft.com/office/drawing/2014/main" id="{F1F4D5D2-DE38-44BA-9F4A-96ACBA79D411}"/>
              </a:ext>
            </a:extLst>
          </p:cNvPr>
          <p:cNvSpPr txBox="1"/>
          <p:nvPr/>
        </p:nvSpPr>
        <p:spPr>
          <a:xfrm>
            <a:off x="8664764" y="2136268"/>
            <a:ext cx="3024378" cy="1015663"/>
          </a:xfrm>
          <a:prstGeom prst="rect">
            <a:avLst/>
          </a:prstGeom>
          <a:noFill/>
        </p:spPr>
        <p:txBody>
          <a:bodyPr wrap="square" rtlCol="0" anchor="ctr">
            <a:spAutoFit/>
          </a:bodyPr>
          <a:lstStyle/>
          <a:p>
            <a:r>
              <a:rPr lang="es-ES" altLang="ko-KR" sz="1200" b="1" dirty="0" smtClean="0">
                <a:solidFill>
                  <a:schemeClr val="tx1">
                    <a:lumMod val="75000"/>
                    <a:lumOff val="25000"/>
                  </a:schemeClr>
                </a:solidFill>
                <a:latin typeface="Century Gothic" pitchFamily="34" charset="0"/>
                <a:cs typeface="Arial" pitchFamily="34" charset="0"/>
              </a:rPr>
              <a:t>Si para formalizar la contratación, la documentación presentada de los bienes ofertados no cumple con las condiciones o características registradas en el Mercado Virtual</a:t>
            </a:r>
            <a:endParaRPr lang="es-ES" altLang="ko-KR" sz="1200" b="1" dirty="0">
              <a:solidFill>
                <a:schemeClr val="tx1">
                  <a:lumMod val="75000"/>
                  <a:lumOff val="25000"/>
                </a:schemeClr>
              </a:solidFill>
              <a:latin typeface="Century Gothic" pitchFamily="34" charset="0"/>
              <a:cs typeface="Arial" pitchFamily="34" charset="0"/>
            </a:endParaRPr>
          </a:p>
        </p:txBody>
      </p:sp>
      <p:sp>
        <p:nvSpPr>
          <p:cNvPr id="79" name="Rounded Rectangle 5">
            <a:extLst>
              <a:ext uri="{FF2B5EF4-FFF2-40B4-BE49-F238E27FC236}">
                <a16:creationId xmlns:a16="http://schemas.microsoft.com/office/drawing/2014/main" id="{52A5EBF1-6C80-4B3A-9ED6-9A5A11E5B329}"/>
              </a:ext>
            </a:extLst>
          </p:cNvPr>
          <p:cNvSpPr/>
          <p:nvPr/>
        </p:nvSpPr>
        <p:spPr>
          <a:xfrm flipH="1">
            <a:off x="8366750" y="362023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Teardrop 1">
            <a:extLst>
              <a:ext uri="{FF2B5EF4-FFF2-40B4-BE49-F238E27FC236}">
                <a16:creationId xmlns:a16="http://schemas.microsoft.com/office/drawing/2014/main" id="{5371F40B-27CE-4CD9-963D-7F2B1333879D}"/>
              </a:ext>
            </a:extLst>
          </p:cNvPr>
          <p:cNvSpPr/>
          <p:nvPr/>
        </p:nvSpPr>
        <p:spPr>
          <a:xfrm rot="18805991">
            <a:off x="3373291" y="3538170"/>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83" name="Donut 39">
            <a:extLst>
              <a:ext uri="{FF2B5EF4-FFF2-40B4-BE49-F238E27FC236}">
                <a16:creationId xmlns:a16="http://schemas.microsoft.com/office/drawing/2014/main" id="{0996A42D-2F13-43BA-9644-589E596ADDEE}"/>
              </a:ext>
            </a:extLst>
          </p:cNvPr>
          <p:cNvSpPr/>
          <p:nvPr/>
        </p:nvSpPr>
        <p:spPr>
          <a:xfrm>
            <a:off x="8182977" y="2419032"/>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85" name="Rectangle 36">
            <a:extLst>
              <a:ext uri="{FF2B5EF4-FFF2-40B4-BE49-F238E27FC236}">
                <a16:creationId xmlns:a16="http://schemas.microsoft.com/office/drawing/2014/main" id="{200A8289-70EE-451E-9366-C08FF726ACF0}"/>
              </a:ext>
            </a:extLst>
          </p:cNvPr>
          <p:cNvSpPr/>
          <p:nvPr/>
        </p:nvSpPr>
        <p:spPr>
          <a:xfrm>
            <a:off x="3644603" y="2491412"/>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7" name="TextBox 86">
            <a:extLst>
              <a:ext uri="{FF2B5EF4-FFF2-40B4-BE49-F238E27FC236}">
                <a16:creationId xmlns:a16="http://schemas.microsoft.com/office/drawing/2014/main" id="{ABC912F4-432F-49E9-B89F-C700DFA9D5CB}"/>
              </a:ext>
            </a:extLst>
          </p:cNvPr>
          <p:cNvSpPr txBox="1"/>
          <p:nvPr/>
        </p:nvSpPr>
        <p:spPr>
          <a:xfrm>
            <a:off x="8664764" y="4511854"/>
            <a:ext cx="3024378" cy="1169551"/>
          </a:xfrm>
          <a:prstGeom prst="rect">
            <a:avLst/>
          </a:prstGeom>
          <a:noFill/>
        </p:spPr>
        <p:txBody>
          <a:bodyPr wrap="square" rtlCol="0" anchor="ctr">
            <a:spAutoFit/>
          </a:bodyPr>
          <a:lstStyle/>
          <a:p>
            <a:r>
              <a:rPr lang="es-ES" altLang="ko-KR" sz="1400" b="1" dirty="0" smtClean="0">
                <a:solidFill>
                  <a:schemeClr val="tx1">
                    <a:lumMod val="75000"/>
                    <a:lumOff val="25000"/>
                  </a:schemeClr>
                </a:solidFill>
                <a:latin typeface="Century Gothic" pitchFamily="34" charset="0"/>
                <a:cs typeface="Arial" pitchFamily="34" charset="0"/>
              </a:rPr>
              <a:t>En la recepción de los bienes se verifique que no cumplen con  las condiciones o </a:t>
            </a:r>
            <a:r>
              <a:rPr lang="es-ES" altLang="ko-KR" sz="1400" b="1" dirty="0" smtClean="0">
                <a:solidFill>
                  <a:schemeClr val="tx1">
                    <a:lumMod val="75000"/>
                    <a:lumOff val="25000"/>
                  </a:schemeClr>
                </a:solidFill>
                <a:latin typeface="Century Gothic" pitchFamily="34" charset="0"/>
                <a:cs typeface="Arial" pitchFamily="34" charset="0"/>
              </a:rPr>
              <a:t>características </a:t>
            </a:r>
            <a:r>
              <a:rPr lang="es-ES" altLang="ko-KR" sz="1400" b="1" dirty="0" smtClean="0">
                <a:solidFill>
                  <a:schemeClr val="tx1">
                    <a:lumMod val="75000"/>
                    <a:lumOff val="25000"/>
                  </a:schemeClr>
                </a:solidFill>
                <a:latin typeface="Century Gothic" pitchFamily="34" charset="0"/>
                <a:cs typeface="Arial" pitchFamily="34" charset="0"/>
              </a:rPr>
              <a:t>registradas en el Mercado Virtual</a:t>
            </a:r>
            <a:endParaRPr lang="es-ES" altLang="ko-KR" sz="1400" b="1" dirty="0">
              <a:solidFill>
                <a:schemeClr val="tx1">
                  <a:lumMod val="75000"/>
                  <a:lumOff val="25000"/>
                </a:schemeClr>
              </a:solidFill>
              <a:latin typeface="Century Gothic" pitchFamily="34" charset="0"/>
              <a:cs typeface="Arial" pitchFamily="34" charset="0"/>
            </a:endParaRPr>
          </a:p>
        </p:txBody>
      </p:sp>
      <p:sp>
        <p:nvSpPr>
          <p:cNvPr id="88" name="TextBox 87">
            <a:extLst>
              <a:ext uri="{FF2B5EF4-FFF2-40B4-BE49-F238E27FC236}">
                <a16:creationId xmlns:a16="http://schemas.microsoft.com/office/drawing/2014/main" id="{C6F3EC16-D6C1-451E-9827-8620F1EC1809}"/>
              </a:ext>
            </a:extLst>
          </p:cNvPr>
          <p:cNvSpPr txBox="1"/>
          <p:nvPr/>
        </p:nvSpPr>
        <p:spPr>
          <a:xfrm>
            <a:off x="295268" y="4333163"/>
            <a:ext cx="3241204" cy="1384995"/>
          </a:xfrm>
          <a:prstGeom prst="rect">
            <a:avLst/>
          </a:prstGeom>
          <a:noFill/>
        </p:spPr>
        <p:txBody>
          <a:bodyPr wrap="square" rtlCol="0" anchor="ctr">
            <a:spAutoFit/>
          </a:bodyPr>
          <a:lstStyle/>
          <a:p>
            <a:pPr algn="r"/>
            <a:r>
              <a:rPr lang="es-ES" altLang="ko-KR" sz="1400" b="1" dirty="0" smtClean="0">
                <a:solidFill>
                  <a:schemeClr val="tx1">
                    <a:lumMod val="75000"/>
                    <a:lumOff val="25000"/>
                  </a:schemeClr>
                </a:solidFill>
                <a:latin typeface="Century Gothic" pitchFamily="34" charset="0"/>
                <a:cs typeface="Arial" pitchFamily="34" charset="0"/>
              </a:rPr>
              <a:t>Información ilegal, obscena, amenazante, difamatoria o invasiva de la privacidad, que infrinja los derechos de propiedad intelectual o resulte ofensiva para terceros</a:t>
            </a:r>
            <a:endParaRPr lang="es-ES" altLang="ko-KR" sz="1400" b="1" dirty="0">
              <a:solidFill>
                <a:schemeClr val="tx1">
                  <a:lumMod val="75000"/>
                  <a:lumOff val="25000"/>
                </a:schemeClr>
              </a:solidFill>
              <a:latin typeface="Century Gothic" pitchFamily="34" charset="0"/>
              <a:cs typeface="Arial" pitchFamily="34" charset="0"/>
            </a:endParaRPr>
          </a:p>
        </p:txBody>
      </p:sp>
      <p:sp>
        <p:nvSpPr>
          <p:cNvPr id="90" name="Rounded Rectangle 27">
            <a:extLst>
              <a:ext uri="{FF2B5EF4-FFF2-40B4-BE49-F238E27FC236}">
                <a16:creationId xmlns:a16="http://schemas.microsoft.com/office/drawing/2014/main" id="{54469ECB-FDC4-4286-B248-C67B73F3F7DD}"/>
              </a:ext>
            </a:extLst>
          </p:cNvPr>
          <p:cNvSpPr/>
          <p:nvPr/>
        </p:nvSpPr>
        <p:spPr>
          <a:xfrm>
            <a:off x="3597546" y="462134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85000"/>
                  <a:lumOff val="15000"/>
                </a:schemeClr>
              </a:solidFill>
            </a:endParaRPr>
          </a:p>
        </p:txBody>
      </p:sp>
      <p:sp>
        <p:nvSpPr>
          <p:cNvPr id="92" name="Oval 7">
            <a:extLst>
              <a:ext uri="{FF2B5EF4-FFF2-40B4-BE49-F238E27FC236}">
                <a16:creationId xmlns:a16="http://schemas.microsoft.com/office/drawing/2014/main" id="{385C8115-E7B0-4FF8-93C7-55B6C847AAED}"/>
              </a:ext>
            </a:extLst>
          </p:cNvPr>
          <p:cNvSpPr/>
          <p:nvPr/>
        </p:nvSpPr>
        <p:spPr>
          <a:xfrm>
            <a:off x="8219025" y="4638488"/>
            <a:ext cx="387172" cy="3871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solidFill>
                <a:schemeClr val="tx1">
                  <a:lumMod val="85000"/>
                  <a:lumOff val="15000"/>
                </a:schemeClr>
              </a:solidFill>
            </a:endParaRPr>
          </a:p>
        </p:txBody>
      </p:sp>
      <p:pic>
        <p:nvPicPr>
          <p:cNvPr id="3074" name="Picture 2" descr="QUÉ ES LA VENTA DIGITAL? - Innovando Digi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3851" y="2814980"/>
            <a:ext cx="2813533" cy="211015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67">
            <a:extLst>
              <a:ext uri="{FF2B5EF4-FFF2-40B4-BE49-F238E27FC236}">
                <a16:creationId xmlns:a16="http://schemas.microsoft.com/office/drawing/2014/main" id="{EA511623-FB02-4366-B4C1-B78741798A54}"/>
              </a:ext>
            </a:extLst>
          </p:cNvPr>
          <p:cNvSpPr txBox="1"/>
          <p:nvPr/>
        </p:nvSpPr>
        <p:spPr>
          <a:xfrm>
            <a:off x="663804" y="935173"/>
            <a:ext cx="10709762" cy="1015663"/>
          </a:xfrm>
          <a:prstGeom prst="rect">
            <a:avLst/>
          </a:prstGeom>
          <a:noFill/>
        </p:spPr>
        <p:txBody>
          <a:bodyPr wrap="square" rtlCol="0" anchor="ctr">
            <a:spAutoFit/>
          </a:bodyPr>
          <a:lstStyle/>
          <a:p>
            <a:pPr algn="just"/>
            <a:r>
              <a:rPr lang="es-BO" altLang="ko-KR" sz="2000" b="1" dirty="0" smtClean="0">
                <a:solidFill>
                  <a:schemeClr val="accent3">
                    <a:lumMod val="75000"/>
                  </a:schemeClr>
                </a:solidFill>
                <a:cs typeface="Arial" pitchFamily="34" charset="0"/>
              </a:rPr>
              <a:t>Condición requerida en el registro de la oferta.</a:t>
            </a:r>
          </a:p>
          <a:p>
            <a:pPr algn="just"/>
            <a:r>
              <a:rPr lang="es-BO" altLang="ko-KR" sz="2000" b="1" dirty="0" smtClean="0">
                <a:solidFill>
                  <a:schemeClr val="accent3">
                    <a:lumMod val="75000"/>
                  </a:schemeClr>
                </a:solidFill>
                <a:cs typeface="Arial" pitchFamily="34" charset="0"/>
              </a:rPr>
              <a:t>El administrador del Mercado Virtual Estatal, de oficio o ante la recepción de una denuncia, podrá determinar la ausencia del mismo, en base a las siguientes causales:</a:t>
            </a:r>
            <a:endParaRPr lang="ko-KR" altLang="en-US" sz="2000" b="1" dirty="0">
              <a:solidFill>
                <a:schemeClr val="accent3">
                  <a:lumMod val="75000"/>
                </a:schemeClr>
              </a:solidFill>
              <a:cs typeface="Arial" pitchFamily="34" charset="0"/>
            </a:endParaRPr>
          </a:p>
        </p:txBody>
      </p:sp>
    </p:spTree>
    <p:extLst>
      <p:ext uri="{BB962C8B-B14F-4D97-AF65-F5344CB8AC3E}">
        <p14:creationId xmlns:p14="http://schemas.microsoft.com/office/powerpoint/2010/main" val="64140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400" dirty="0" smtClean="0"/>
              <a:t>06 OBLIGACIONES</a:t>
            </a:r>
            <a:endParaRPr lang="en-US" sz="4400" dirty="0"/>
          </a:p>
        </p:txBody>
      </p:sp>
      <p:graphicFrame>
        <p:nvGraphicFramePr>
          <p:cNvPr id="3" name="Table 2">
            <a:extLst>
              <a:ext uri="{FF2B5EF4-FFF2-40B4-BE49-F238E27FC236}">
                <a16:creationId xmlns:a16="http://schemas.microsoft.com/office/drawing/2014/main" id="{7AA89A0E-9805-45D3-ABF4-C38BFC5302D5}"/>
              </a:ext>
            </a:extLst>
          </p:cNvPr>
          <p:cNvGraphicFramePr>
            <a:graphicFrameLocks noGrp="1"/>
          </p:cNvGraphicFramePr>
          <p:nvPr>
            <p:extLst>
              <p:ext uri="{D42A27DB-BD31-4B8C-83A1-F6EECF244321}">
                <p14:modId xmlns:p14="http://schemas.microsoft.com/office/powerpoint/2010/main" val="411732077"/>
              </p:ext>
            </p:extLst>
          </p:nvPr>
        </p:nvGraphicFramePr>
        <p:xfrm>
          <a:off x="1012476" y="1044412"/>
          <a:ext cx="9960322" cy="5299672"/>
        </p:xfrm>
        <a:graphic>
          <a:graphicData uri="http://schemas.openxmlformats.org/drawingml/2006/table">
            <a:tbl>
              <a:tblPr firstRow="1" bandRow="1">
                <a:tableStyleId>{5C22544A-7EE6-4342-B048-85BDC9FD1C3A}</a:tableStyleId>
              </a:tblPr>
              <a:tblGrid>
                <a:gridCol w="4980161">
                  <a:extLst>
                    <a:ext uri="{9D8B030D-6E8A-4147-A177-3AD203B41FA5}">
                      <a16:colId xmlns:a16="http://schemas.microsoft.com/office/drawing/2014/main" val="20000"/>
                    </a:ext>
                  </a:extLst>
                </a:gridCol>
                <a:gridCol w="4980161">
                  <a:extLst>
                    <a:ext uri="{9D8B030D-6E8A-4147-A177-3AD203B41FA5}">
                      <a16:colId xmlns:a16="http://schemas.microsoft.com/office/drawing/2014/main" val="20001"/>
                    </a:ext>
                  </a:extLst>
                </a:gridCol>
              </a:tblGrid>
              <a:tr h="49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400" kern="1200" dirty="0" smtClean="0">
                          <a:solidFill>
                            <a:schemeClr val="bg1"/>
                          </a:solidFill>
                          <a:latin typeface="Century Gothic" pitchFamily="34" charset="0"/>
                          <a:cs typeface="Arial" pitchFamily="34" charset="0"/>
                        </a:rPr>
                        <a:t>ENTIDADES PÚBLICAS</a:t>
                      </a:r>
                      <a:endParaRPr lang="en-JM" altLang="ko-KR" sz="1400" dirty="0">
                        <a:solidFill>
                          <a:schemeClr val="bg1"/>
                        </a:solidFill>
                        <a:latin typeface="Century Gothic"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400" kern="1200" dirty="0" smtClean="0">
                          <a:solidFill>
                            <a:schemeClr val="bg1"/>
                          </a:solidFill>
                          <a:latin typeface="Century Gothic" pitchFamily="34" charset="0"/>
                          <a:cs typeface="Arial" pitchFamily="34" charset="0"/>
                        </a:rPr>
                        <a:t>PROVEEDORES</a:t>
                      </a:r>
                      <a:endParaRPr lang="en-JM" altLang="ko-KR" sz="1400" dirty="0">
                        <a:solidFill>
                          <a:schemeClr val="bg1"/>
                        </a:solidFill>
                        <a:latin typeface="Century Gothic"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540723">
                <a:tc>
                  <a:txBody>
                    <a:bodyPr/>
                    <a:lstStyle/>
                    <a:p>
                      <a:pPr lvl="0"/>
                      <a:r>
                        <a:rPr lang="es-ES" sz="1200" dirty="0" smtClean="0">
                          <a:latin typeface="Century Gothic" pitchFamily="34" charset="0"/>
                        </a:rPr>
                        <a:t>Obtener el Reporte de Precios y/o de Inexistencia en la modalidad de Contratación Menor hasta Bs20.000</a:t>
                      </a:r>
                      <a:endParaRPr lang="es-ES" sz="1200" dirty="0">
                        <a:latin typeface="Century Gothic"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40000"/>
                      </a:schemeClr>
                    </a:solidFill>
                  </a:tcPr>
                </a:tc>
                <a:tc>
                  <a:txBody>
                    <a:bodyPr/>
                    <a:lstStyle/>
                    <a:p>
                      <a:pPr lvl="0"/>
                      <a:r>
                        <a:rPr lang="es-ES" sz="1200" dirty="0" smtClean="0">
                          <a:latin typeface="Century Gothic" pitchFamily="34" charset="0"/>
                        </a:rPr>
                        <a:t>Registrar información veraz, confiable y en el marco del criterio de seriedad.</a:t>
                      </a:r>
                      <a:endParaRPr lang="es-ES" sz="1200" dirty="0">
                        <a:latin typeface="Century Gothic"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10001"/>
                  </a:ext>
                </a:extLst>
              </a:tr>
              <a:tr h="590309">
                <a:tc>
                  <a:txBody>
                    <a:bodyPr/>
                    <a:lstStyle/>
                    <a:p>
                      <a:pPr lvl="0"/>
                      <a:r>
                        <a:rPr lang="es-ES" sz="1200" dirty="0" smtClean="0">
                          <a:latin typeface="Century Gothic" pitchFamily="34" charset="0"/>
                        </a:rPr>
                        <a:t>Denunciar ante el órgano rector, los hallazgos de ofertas de bienes con información que carezca del criterio de seriedad</a:t>
                      </a:r>
                      <a:endParaRPr lang="es-ES" sz="1200" dirty="0">
                        <a:latin typeface="Century Gothic"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lvl="0"/>
                      <a:r>
                        <a:rPr lang="es-ES" sz="1200" dirty="0" smtClean="0">
                          <a:latin typeface="Century Gothic" pitchFamily="34" charset="0"/>
                        </a:rPr>
                        <a:t>Actualizar periódica y oportunamente el registro de los bienes ofertados.</a:t>
                      </a:r>
                      <a:endParaRPr lang="es-ES" sz="1200" dirty="0">
                        <a:latin typeface="Century Gothic"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2"/>
                  </a:ext>
                </a:extLst>
              </a:tr>
              <a:tr h="664410">
                <a:tc>
                  <a:txBody>
                    <a:bodyPr/>
                    <a:lstStyle/>
                    <a:p>
                      <a:pPr lvl="0"/>
                      <a:r>
                        <a:rPr lang="es-ES" sz="1200" dirty="0" smtClean="0">
                          <a:latin typeface="Century Gothic" pitchFamily="34" charset="0"/>
                        </a:rPr>
                        <a:t>Solicitar al Órgano Rector, la incorporación de atributos/características, sinónimos, asociación de objetos del gasto y otros para la actualización del Catálogo de Bienes y Servicios</a:t>
                      </a:r>
                      <a:endParaRPr lang="es-ES" sz="1200" dirty="0">
                        <a:latin typeface="Century Gothic"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40000"/>
                      </a:schemeClr>
                    </a:solidFill>
                  </a:tcPr>
                </a:tc>
                <a:tc>
                  <a:txBody>
                    <a:bodyPr/>
                    <a:lstStyle/>
                    <a:p>
                      <a:pPr lvl="0"/>
                      <a:r>
                        <a:rPr lang="es-ES" sz="1200" dirty="0" smtClean="0">
                          <a:latin typeface="Century Gothic" pitchFamily="34" charset="0"/>
                        </a:rPr>
                        <a:t>Dar de baja oportunamente las ofertas de bienes</a:t>
                      </a:r>
                      <a:endParaRPr lang="es-ES" sz="1200" dirty="0">
                        <a:latin typeface="Century Gothic"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10003"/>
                  </a:ext>
                </a:extLst>
              </a:tr>
              <a:tr h="550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lvl="0"/>
                      <a:r>
                        <a:rPr lang="es-ES" sz="1200" dirty="0" smtClean="0">
                          <a:latin typeface="Century Gothic" pitchFamily="34" charset="0"/>
                        </a:rPr>
                        <a:t>Actualizar oportunamente el número de unidades disponibles de bienes</a:t>
                      </a:r>
                      <a:endParaRPr lang="es-ES" sz="1200" dirty="0">
                        <a:latin typeface="Century Gothic"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4"/>
                  </a:ext>
                </a:extLst>
              </a:tr>
              <a:tr h="486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Century Gothic" pitchFamily="34" charset="0"/>
                        </a:rPr>
                        <a:t>Revisar la vigencia del precio de los bienes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638398032"/>
                  </a:ext>
                </a:extLst>
              </a:tr>
              <a:tr h="6018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Century Gothic" pitchFamily="34" charset="0"/>
                        </a:rPr>
                        <a:t>Solicitar el registro de nuevos atributos/características para los ítems del Catálogo de bienes y servicios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831244184"/>
                  </a:ext>
                </a:extLst>
              </a:tr>
              <a:tr h="544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Century Gothic" pitchFamily="34" charset="0"/>
                        </a:rPr>
                        <a:t>Mantener su oferta a la entidad contratante, en las condiciones ofertadas en el Mercado virtual</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796088089"/>
                  </a:ext>
                </a:extLst>
              </a:tr>
              <a:tr h="664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Century Gothic" pitchFamily="34" charset="0"/>
                        </a:rPr>
                        <a:t>Mantener la fecha de vigencia de su oferta, salvo que se agote el stock.</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162671340"/>
                  </a:ext>
                </a:extLst>
              </a:tr>
            </a:tbl>
          </a:graphicData>
        </a:graphic>
      </p:graphicFrame>
    </p:spTree>
    <p:extLst>
      <p:ext uri="{BB962C8B-B14F-4D97-AF65-F5344CB8AC3E}">
        <p14:creationId xmlns:p14="http://schemas.microsoft.com/office/powerpoint/2010/main" val="24308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txBox="1">
            <a:spLocks/>
          </p:cNvSpPr>
          <p:nvPr/>
        </p:nvSpPr>
        <p:spPr>
          <a:xfrm>
            <a:off x="7303065" y="443681"/>
            <a:ext cx="4618859" cy="2033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smtClean="0">
                <a:solidFill>
                  <a:schemeClr val="accent4">
                    <a:lumMod val="75000"/>
                  </a:schemeClr>
                </a:solidFill>
              </a:rPr>
              <a:t>07 REPORTE DE PRECIOS Y/O INEXISTENCIAS</a:t>
            </a:r>
          </a:p>
          <a:p>
            <a:pPr marL="0" indent="0">
              <a:buNone/>
            </a:pPr>
            <a:r>
              <a:rPr lang="en-US" sz="4400" dirty="0" smtClean="0">
                <a:solidFill>
                  <a:schemeClr val="accent4">
                    <a:lumMod val="75000"/>
                  </a:schemeClr>
                </a:solidFill>
              </a:rPr>
              <a:t>CASO PRÁCTICO</a:t>
            </a:r>
            <a:endParaRPr lang="en-US" sz="4400" dirty="0">
              <a:solidFill>
                <a:schemeClr val="accent4">
                  <a:lumMod val="75000"/>
                </a:schemeClr>
              </a:solidFill>
            </a:endParaRPr>
          </a:p>
        </p:txBody>
      </p:sp>
    </p:spTree>
    <p:extLst>
      <p:ext uri="{BB962C8B-B14F-4D97-AF65-F5344CB8AC3E}">
        <p14:creationId xmlns:p14="http://schemas.microsoft.com/office/powerpoint/2010/main" val="3943293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B42F351-9CD1-47D4-8564-53C9D5A1A989}"/>
              </a:ext>
            </a:extLst>
          </p:cNvPr>
          <p:cNvSpPr txBox="1"/>
          <p:nvPr/>
        </p:nvSpPr>
        <p:spPr>
          <a:xfrm>
            <a:off x="5608320" y="1348800"/>
            <a:ext cx="6238239" cy="4247317"/>
          </a:xfrm>
          <a:prstGeom prst="rect">
            <a:avLst/>
          </a:prstGeom>
          <a:noFill/>
        </p:spPr>
        <p:txBody>
          <a:bodyPr wrap="square" rtlCol="0">
            <a:spAutoFit/>
          </a:bodyPr>
          <a:lstStyle/>
          <a:p>
            <a:pPr algn="just"/>
            <a:r>
              <a:rPr lang="es-ES" altLang="ko-KR" dirty="0" smtClean="0">
                <a:solidFill>
                  <a:srgbClr val="FF0000"/>
                </a:solidFill>
                <a:latin typeface="Century Gothic" pitchFamily="34" charset="0"/>
              </a:rPr>
              <a:t>El Reporte de Precios </a:t>
            </a:r>
            <a:r>
              <a:rPr lang="es-ES" altLang="ko-KR" dirty="0" smtClean="0">
                <a:latin typeface="Century Gothic" pitchFamily="34" charset="0"/>
              </a:rPr>
              <a:t>es el mecanismo que permite a las entidades públicas acreditar el precio de un bien publicado en el Mercado Virtual, consignando la fecha y hora de la consulta. </a:t>
            </a:r>
          </a:p>
          <a:p>
            <a:pPr algn="just"/>
            <a:endParaRPr lang="es-ES" altLang="ko-KR" dirty="0">
              <a:latin typeface="Century Gothic" pitchFamily="34" charset="0"/>
              <a:cs typeface="Arial" pitchFamily="34" charset="0"/>
            </a:endParaRPr>
          </a:p>
          <a:p>
            <a:pPr algn="just"/>
            <a:r>
              <a:rPr lang="es-ES" altLang="ko-KR" dirty="0" smtClean="0">
                <a:solidFill>
                  <a:srgbClr val="FF0000"/>
                </a:solidFill>
                <a:latin typeface="Century Gothic" pitchFamily="34" charset="0"/>
                <a:cs typeface="Arial" pitchFamily="34" charset="0"/>
              </a:rPr>
              <a:t>El Reporte de Inexistencias </a:t>
            </a:r>
            <a:r>
              <a:rPr lang="es-ES" altLang="ko-KR" dirty="0" smtClean="0">
                <a:latin typeface="Century Gothic" pitchFamily="34" charset="0"/>
                <a:cs typeface="Arial" pitchFamily="34" charset="0"/>
              </a:rPr>
              <a:t>es el mecanismo que acredita la inexistencia de ofertas para los bienes demandados en una determinada fecha y hora.</a:t>
            </a:r>
          </a:p>
          <a:p>
            <a:pPr algn="just"/>
            <a:endParaRPr lang="es-ES" altLang="ko-KR" dirty="0">
              <a:latin typeface="Century Gothic" pitchFamily="34" charset="0"/>
              <a:cs typeface="Arial" pitchFamily="34" charset="0"/>
            </a:endParaRPr>
          </a:p>
          <a:p>
            <a:pPr algn="just"/>
            <a:r>
              <a:rPr lang="es-ES" altLang="ko-KR" dirty="0" smtClean="0">
                <a:latin typeface="Century Gothic" pitchFamily="34" charset="0"/>
                <a:cs typeface="Arial" pitchFamily="34" charset="0"/>
              </a:rPr>
              <a:t>Obtener el Reporte de Precios o de Inexistencias son fuente para la determinación de la oferta del mercado.</a:t>
            </a:r>
          </a:p>
          <a:p>
            <a:pPr algn="just"/>
            <a:endParaRPr lang="es-ES" altLang="ko-KR" dirty="0">
              <a:latin typeface="Century Gothic" pitchFamily="34" charset="0"/>
              <a:cs typeface="Arial" pitchFamily="34" charset="0"/>
            </a:endParaRPr>
          </a:p>
          <a:p>
            <a:pPr algn="just"/>
            <a:r>
              <a:rPr lang="es-ES" altLang="ko-KR" dirty="0" smtClean="0">
                <a:latin typeface="Century Gothic" pitchFamily="34" charset="0"/>
                <a:cs typeface="Arial" pitchFamily="34" charset="0"/>
              </a:rPr>
              <a:t>El Reporte de Precios o Inexistencias debe ser incorporado en el expediente de la contratación.</a:t>
            </a:r>
            <a:endParaRPr lang="ko-KR" altLang="en-US" sz="1200" dirty="0">
              <a:latin typeface="Century Gothic" pitchFamily="34" charset="0"/>
              <a:cs typeface="Arial" pitchFamily="34" charset="0"/>
            </a:endParaRPr>
          </a:p>
        </p:txBody>
      </p:sp>
      <p:sp>
        <p:nvSpPr>
          <p:cNvPr id="3" name="Text Placeholder 1">
            <a:extLst>
              <a:ext uri="{FF2B5EF4-FFF2-40B4-BE49-F238E27FC236}">
                <a16:creationId xmlns:a16="http://schemas.microsoft.com/office/drawing/2014/main" id="{D735F7F3-C1B5-4B60-A00A-4EB618DDFB5A}"/>
              </a:ext>
            </a:extLst>
          </p:cNvPr>
          <p:cNvSpPr txBox="1">
            <a:spLocks/>
          </p:cNvSpPr>
          <p:nvPr/>
        </p:nvSpPr>
        <p:spPr>
          <a:xfrm>
            <a:off x="323529" y="339509"/>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t>QUÉ ES?</a:t>
            </a:r>
            <a:endParaRPr lang="en-US" sz="3600" dirty="0"/>
          </a:p>
        </p:txBody>
      </p:sp>
    </p:spTree>
    <p:extLst>
      <p:ext uri="{BB962C8B-B14F-4D97-AF65-F5344CB8AC3E}">
        <p14:creationId xmlns:p14="http://schemas.microsoft.com/office/powerpoint/2010/main" val="30826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t>PERFILES EN EL SIGEP</a:t>
            </a:r>
            <a:endParaRPr lang="en-US" dirty="0"/>
          </a:p>
        </p:txBody>
      </p:sp>
      <p:sp>
        <p:nvSpPr>
          <p:cNvPr id="3" name="Rounded Rectangle 3">
            <a:extLst>
              <a:ext uri="{FF2B5EF4-FFF2-40B4-BE49-F238E27FC236}">
                <a16:creationId xmlns:a16="http://schemas.microsoft.com/office/drawing/2014/main" id="{89B78595-D9B9-41AB-B7EE-BC95272C2AA5}"/>
              </a:ext>
            </a:extLst>
          </p:cNvPr>
          <p:cNvSpPr/>
          <p:nvPr/>
        </p:nvSpPr>
        <p:spPr>
          <a:xfrm>
            <a:off x="6314468" y="1747795"/>
            <a:ext cx="4976385" cy="9623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Rounded Rectangle 4">
            <a:extLst>
              <a:ext uri="{FF2B5EF4-FFF2-40B4-BE49-F238E27FC236}">
                <a16:creationId xmlns:a16="http://schemas.microsoft.com/office/drawing/2014/main" id="{F2CC443C-BC1B-4E6E-A525-63C357895BBE}"/>
              </a:ext>
            </a:extLst>
          </p:cNvPr>
          <p:cNvSpPr/>
          <p:nvPr/>
        </p:nvSpPr>
        <p:spPr>
          <a:xfrm>
            <a:off x="6314468" y="2894018"/>
            <a:ext cx="4976385" cy="9623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ounded Rectangle 5">
            <a:extLst>
              <a:ext uri="{FF2B5EF4-FFF2-40B4-BE49-F238E27FC236}">
                <a16:creationId xmlns:a16="http://schemas.microsoft.com/office/drawing/2014/main" id="{47E9B48C-BB95-426D-A2E0-540A9FC3E658}"/>
              </a:ext>
            </a:extLst>
          </p:cNvPr>
          <p:cNvSpPr/>
          <p:nvPr/>
        </p:nvSpPr>
        <p:spPr>
          <a:xfrm>
            <a:off x="6314468" y="4040241"/>
            <a:ext cx="4976385" cy="96238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7" name="Straight Arrow Connector 6">
            <a:extLst>
              <a:ext uri="{FF2B5EF4-FFF2-40B4-BE49-F238E27FC236}">
                <a16:creationId xmlns:a16="http://schemas.microsoft.com/office/drawing/2014/main" id="{FAED56FF-66ED-4330-B678-6D996E6C6D15}"/>
              </a:ext>
            </a:extLst>
          </p:cNvPr>
          <p:cNvCxnSpPr>
            <a:cxnSpLocks/>
            <a:endCxn id="3" idx="1"/>
          </p:cNvCxnSpPr>
          <p:nvPr/>
        </p:nvCxnSpPr>
        <p:spPr>
          <a:xfrm>
            <a:off x="3964081" y="2228988"/>
            <a:ext cx="2350387" cy="1"/>
          </a:xfrm>
          <a:prstGeom prst="straightConnector1">
            <a:avLst/>
          </a:prstGeom>
          <a:ln w="38100">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E27E223-8D15-4B96-BCE7-6F4ACD5BDE70}"/>
              </a:ext>
            </a:extLst>
          </p:cNvPr>
          <p:cNvGrpSpPr/>
          <p:nvPr/>
        </p:nvGrpSpPr>
        <p:grpSpPr>
          <a:xfrm>
            <a:off x="1026773" y="1894892"/>
            <a:ext cx="4068000" cy="4068000"/>
            <a:chOff x="2514579" y="1730962"/>
            <a:chExt cx="4068000" cy="4068000"/>
          </a:xfrm>
        </p:grpSpPr>
        <p:sp>
          <p:nvSpPr>
            <p:cNvPr id="9" name="Oval 8">
              <a:extLst>
                <a:ext uri="{FF2B5EF4-FFF2-40B4-BE49-F238E27FC236}">
                  <a16:creationId xmlns:a16="http://schemas.microsoft.com/office/drawing/2014/main" id="{C6B4750B-4AAC-42F7-B805-9466F4A1C9A2}"/>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0" name="Pie 10">
              <a:extLst>
                <a:ext uri="{FF2B5EF4-FFF2-40B4-BE49-F238E27FC236}">
                  <a16:creationId xmlns:a16="http://schemas.microsoft.com/office/drawing/2014/main" id="{E4503497-26BD-41B7-BED4-C1357B2C66A8}"/>
                </a:ext>
              </a:extLst>
            </p:cNvPr>
            <p:cNvSpPr/>
            <p:nvPr/>
          </p:nvSpPr>
          <p:spPr>
            <a:xfrm>
              <a:off x="2514579" y="1730962"/>
              <a:ext cx="4068000" cy="4068000"/>
            </a:xfrm>
            <a:prstGeom prst="pie">
              <a:avLst>
                <a:gd name="adj1" fmla="val 16160009"/>
                <a:gd name="adj2" fmla="val 192714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cxnSp>
        <p:nvCxnSpPr>
          <p:cNvPr id="11" name="Straight Arrow Connector 10">
            <a:extLst>
              <a:ext uri="{FF2B5EF4-FFF2-40B4-BE49-F238E27FC236}">
                <a16:creationId xmlns:a16="http://schemas.microsoft.com/office/drawing/2014/main" id="{D78FCCFF-DC7F-404E-B30A-356FE0EBA2E3}"/>
              </a:ext>
            </a:extLst>
          </p:cNvPr>
          <p:cNvCxnSpPr>
            <a:cxnSpLocks/>
            <a:endCxn id="4" idx="1"/>
          </p:cNvCxnSpPr>
          <p:nvPr/>
        </p:nvCxnSpPr>
        <p:spPr>
          <a:xfrm>
            <a:off x="4143470" y="3375211"/>
            <a:ext cx="2170998" cy="1"/>
          </a:xfrm>
          <a:prstGeom prst="straightConnector1">
            <a:avLst/>
          </a:prstGeom>
          <a:ln w="38100">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B296765-CB46-4C66-9644-DE99D5352597}"/>
              </a:ext>
            </a:extLst>
          </p:cNvPr>
          <p:cNvGrpSpPr/>
          <p:nvPr/>
        </p:nvGrpSpPr>
        <p:grpSpPr>
          <a:xfrm>
            <a:off x="1386773" y="2254892"/>
            <a:ext cx="3348000" cy="3348000"/>
            <a:chOff x="2514579" y="1730962"/>
            <a:chExt cx="4068000" cy="4068000"/>
          </a:xfrm>
        </p:grpSpPr>
        <p:sp>
          <p:nvSpPr>
            <p:cNvPr id="13" name="Oval 12">
              <a:extLst>
                <a:ext uri="{FF2B5EF4-FFF2-40B4-BE49-F238E27FC236}">
                  <a16:creationId xmlns:a16="http://schemas.microsoft.com/office/drawing/2014/main" id="{2F43CDBC-CC41-4073-A5D3-5468A38CCC0C}"/>
                </a:ext>
              </a:extLst>
            </p:cNvPr>
            <p:cNvSpPr/>
            <p:nvPr/>
          </p:nvSpPr>
          <p:spPr>
            <a:xfrm>
              <a:off x="2514579" y="1730962"/>
              <a:ext cx="4068000" cy="4068000"/>
            </a:xfrm>
            <a:prstGeom prst="ellipse">
              <a:avLst/>
            </a:prstGeom>
            <a:gradFill flip="none" rotWithShape="1">
              <a:gsLst>
                <a:gs pos="0">
                  <a:schemeClr val="bg1">
                    <a:lumMod val="65000"/>
                  </a:schemeClr>
                </a:gs>
                <a:gs pos="100000">
                  <a:schemeClr val="bg1">
                    <a:lumMod val="95000"/>
                  </a:schemeClr>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4" name="Pie 14">
              <a:extLst>
                <a:ext uri="{FF2B5EF4-FFF2-40B4-BE49-F238E27FC236}">
                  <a16:creationId xmlns:a16="http://schemas.microsoft.com/office/drawing/2014/main" id="{E1C0DF17-D352-48DD-B30F-B0499CD48B60}"/>
                </a:ext>
              </a:extLst>
            </p:cNvPr>
            <p:cNvSpPr/>
            <p:nvPr/>
          </p:nvSpPr>
          <p:spPr>
            <a:xfrm>
              <a:off x="2514579" y="1730962"/>
              <a:ext cx="4068000" cy="4068000"/>
            </a:xfrm>
            <a:prstGeom prst="pie">
              <a:avLst>
                <a:gd name="adj1" fmla="val 16145699"/>
                <a:gd name="adj2" fmla="val 462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cxnSp>
        <p:nvCxnSpPr>
          <p:cNvPr id="15" name="Straight Arrow Connector 14">
            <a:extLst>
              <a:ext uri="{FF2B5EF4-FFF2-40B4-BE49-F238E27FC236}">
                <a16:creationId xmlns:a16="http://schemas.microsoft.com/office/drawing/2014/main" id="{C4E5DEFF-9B78-482B-A986-D45744D60CC9}"/>
              </a:ext>
            </a:extLst>
          </p:cNvPr>
          <p:cNvCxnSpPr>
            <a:cxnSpLocks/>
            <a:endCxn id="5" idx="1"/>
          </p:cNvCxnSpPr>
          <p:nvPr/>
        </p:nvCxnSpPr>
        <p:spPr>
          <a:xfrm>
            <a:off x="4143470" y="4521434"/>
            <a:ext cx="2170998" cy="1"/>
          </a:xfrm>
          <a:prstGeom prst="straightConnector1">
            <a:avLst/>
          </a:prstGeom>
          <a:ln w="38100">
            <a:solidFill>
              <a:srgbClr val="00B0F0"/>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38FF5A9-1337-4200-85F4-463F745F2ED3}"/>
              </a:ext>
            </a:extLst>
          </p:cNvPr>
          <p:cNvGrpSpPr/>
          <p:nvPr/>
        </p:nvGrpSpPr>
        <p:grpSpPr>
          <a:xfrm>
            <a:off x="1746773" y="2614892"/>
            <a:ext cx="2628000" cy="2628000"/>
            <a:chOff x="2514579" y="1730962"/>
            <a:chExt cx="4068000" cy="4068000"/>
          </a:xfrm>
        </p:grpSpPr>
        <p:sp>
          <p:nvSpPr>
            <p:cNvPr id="17" name="Oval 16">
              <a:extLst>
                <a:ext uri="{FF2B5EF4-FFF2-40B4-BE49-F238E27FC236}">
                  <a16:creationId xmlns:a16="http://schemas.microsoft.com/office/drawing/2014/main" id="{D8AC0633-7846-4E33-94A5-6F9E62F4F6B2}"/>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8" name="Pie 18">
              <a:extLst>
                <a:ext uri="{FF2B5EF4-FFF2-40B4-BE49-F238E27FC236}">
                  <a16:creationId xmlns:a16="http://schemas.microsoft.com/office/drawing/2014/main" id="{481F06EA-4D72-4A0B-A17D-A4B9BC00D0A6}"/>
                </a:ext>
              </a:extLst>
            </p:cNvPr>
            <p:cNvSpPr/>
            <p:nvPr/>
          </p:nvSpPr>
          <p:spPr>
            <a:xfrm>
              <a:off x="2514579" y="1730962"/>
              <a:ext cx="4068000" cy="4068000"/>
            </a:xfrm>
            <a:prstGeom prst="pie">
              <a:avLst>
                <a:gd name="adj1" fmla="val 16176551"/>
                <a:gd name="adj2" fmla="val 527794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20" name="Oval 19">
            <a:extLst>
              <a:ext uri="{FF2B5EF4-FFF2-40B4-BE49-F238E27FC236}">
                <a16:creationId xmlns:a16="http://schemas.microsoft.com/office/drawing/2014/main" id="{4E357421-E8FE-4D3D-A84C-1CCBA0C3E66A}"/>
              </a:ext>
            </a:extLst>
          </p:cNvPr>
          <p:cNvSpPr/>
          <p:nvPr/>
        </p:nvSpPr>
        <p:spPr>
          <a:xfrm>
            <a:off x="2106773" y="2974892"/>
            <a:ext cx="1908000" cy="1908000"/>
          </a:xfrm>
          <a:prstGeom prst="ellipse">
            <a:avLst/>
          </a:prstGeom>
          <a:gradFill flip="none" rotWithShape="1">
            <a:gsLst>
              <a:gs pos="0">
                <a:schemeClr val="bg1">
                  <a:lumMod val="65000"/>
                </a:schemeClr>
              </a:gs>
              <a:gs pos="100000">
                <a:schemeClr val="bg1">
                  <a:lumMod val="95000"/>
                </a:schemeClr>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22" name="Oval 21">
            <a:extLst>
              <a:ext uri="{FF2B5EF4-FFF2-40B4-BE49-F238E27FC236}">
                <a16:creationId xmlns:a16="http://schemas.microsoft.com/office/drawing/2014/main" id="{07E81AE4-9D19-4498-B019-745CA57C69C0}"/>
              </a:ext>
            </a:extLst>
          </p:cNvPr>
          <p:cNvSpPr/>
          <p:nvPr/>
        </p:nvSpPr>
        <p:spPr>
          <a:xfrm>
            <a:off x="2466773" y="3334892"/>
            <a:ext cx="1188000" cy="118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grpSp>
        <p:nvGrpSpPr>
          <p:cNvPr id="24" name="Group 23">
            <a:extLst>
              <a:ext uri="{FF2B5EF4-FFF2-40B4-BE49-F238E27FC236}">
                <a16:creationId xmlns:a16="http://schemas.microsoft.com/office/drawing/2014/main" id="{35795546-B39A-4549-9947-4C8E7DD064C0}"/>
              </a:ext>
            </a:extLst>
          </p:cNvPr>
          <p:cNvGrpSpPr/>
          <p:nvPr/>
        </p:nvGrpSpPr>
        <p:grpSpPr>
          <a:xfrm>
            <a:off x="7264214" y="1781413"/>
            <a:ext cx="3827856" cy="710483"/>
            <a:chOff x="6210998" y="1433695"/>
            <a:chExt cx="2688349" cy="710483"/>
          </a:xfrm>
        </p:grpSpPr>
        <p:sp>
          <p:nvSpPr>
            <p:cNvPr id="25" name="TextBox 24">
              <a:extLst>
                <a:ext uri="{FF2B5EF4-FFF2-40B4-BE49-F238E27FC236}">
                  <a16:creationId xmlns:a16="http://schemas.microsoft.com/office/drawing/2014/main" id="{57FC519F-03D1-4811-BE8D-8BA58C6B59D7}"/>
                </a:ext>
              </a:extLst>
            </p:cNvPr>
            <p:cNvSpPr txBox="1"/>
            <p:nvPr/>
          </p:nvSpPr>
          <p:spPr>
            <a:xfrm>
              <a:off x="6210998" y="1433695"/>
              <a:ext cx="2688349" cy="338554"/>
            </a:xfrm>
            <a:prstGeom prst="rect">
              <a:avLst/>
            </a:prstGeom>
            <a:noFill/>
          </p:spPr>
          <p:txBody>
            <a:bodyPr wrap="square" rtlCol="0">
              <a:spAutoFit/>
            </a:bodyPr>
            <a:lstStyle/>
            <a:p>
              <a:r>
                <a:rPr lang="en-US" altLang="ko-KR" sz="1600" b="1" dirty="0" smtClean="0">
                  <a:solidFill>
                    <a:schemeClr val="bg1"/>
                  </a:solidFill>
                  <a:cs typeface="Arial" pitchFamily="34" charset="0"/>
                </a:rPr>
                <a:t>950</a:t>
              </a:r>
              <a:endParaRPr lang="ko-KR" altLang="en-US" sz="1600" b="1" dirty="0">
                <a:solidFill>
                  <a:schemeClr val="bg1"/>
                </a:solidFill>
                <a:cs typeface="Arial" pitchFamily="34" charset="0"/>
              </a:endParaRPr>
            </a:p>
          </p:txBody>
        </p:sp>
        <p:sp>
          <p:nvSpPr>
            <p:cNvPr id="26" name="TextBox 25">
              <a:extLst>
                <a:ext uri="{FF2B5EF4-FFF2-40B4-BE49-F238E27FC236}">
                  <a16:creationId xmlns:a16="http://schemas.microsoft.com/office/drawing/2014/main" id="{1B93BC49-E401-4766-87BB-4303DFD9333E}"/>
                </a:ext>
              </a:extLst>
            </p:cNvPr>
            <p:cNvSpPr txBox="1"/>
            <p:nvPr/>
          </p:nvSpPr>
          <p:spPr>
            <a:xfrm>
              <a:off x="6210998" y="1682513"/>
              <a:ext cx="2688349" cy="461665"/>
            </a:xfrm>
            <a:prstGeom prst="rect">
              <a:avLst/>
            </a:prstGeom>
            <a:noFill/>
          </p:spPr>
          <p:txBody>
            <a:bodyPr wrap="square" rtlCol="0">
              <a:spAutoFit/>
            </a:bodyPr>
            <a:lstStyle/>
            <a:p>
              <a:r>
                <a:rPr lang="es-BO" altLang="ko-KR" sz="1200" b="1" dirty="0" smtClean="0">
                  <a:solidFill>
                    <a:schemeClr val="bg1"/>
                  </a:solidFill>
                  <a:latin typeface="Century Gothic" pitchFamily="34" charset="0"/>
                  <a:cs typeface="Arial" pitchFamily="34" charset="0"/>
                </a:rPr>
                <a:t>Perfil Operador de Generación de Reportes Mercado Virtual</a:t>
              </a:r>
              <a:endParaRPr lang="ko-KR" altLang="en-US" sz="1200" b="1" dirty="0">
                <a:solidFill>
                  <a:schemeClr val="bg1"/>
                </a:solidFill>
                <a:latin typeface="Century Gothic" pitchFamily="34" charset="0"/>
                <a:cs typeface="Arial" pitchFamily="34" charset="0"/>
              </a:endParaRPr>
            </a:p>
          </p:txBody>
        </p:sp>
      </p:grpSp>
      <p:grpSp>
        <p:nvGrpSpPr>
          <p:cNvPr id="27" name="Group 26">
            <a:extLst>
              <a:ext uri="{FF2B5EF4-FFF2-40B4-BE49-F238E27FC236}">
                <a16:creationId xmlns:a16="http://schemas.microsoft.com/office/drawing/2014/main" id="{F0B4F068-BDB7-485A-B6AA-AB8225DB73B5}"/>
              </a:ext>
            </a:extLst>
          </p:cNvPr>
          <p:cNvGrpSpPr/>
          <p:nvPr/>
        </p:nvGrpSpPr>
        <p:grpSpPr>
          <a:xfrm>
            <a:off x="7264212" y="2923156"/>
            <a:ext cx="4026639" cy="710483"/>
            <a:chOff x="6210997" y="1433695"/>
            <a:chExt cx="2827957" cy="710483"/>
          </a:xfrm>
        </p:grpSpPr>
        <p:sp>
          <p:nvSpPr>
            <p:cNvPr id="28" name="TextBox 27">
              <a:extLst>
                <a:ext uri="{FF2B5EF4-FFF2-40B4-BE49-F238E27FC236}">
                  <a16:creationId xmlns:a16="http://schemas.microsoft.com/office/drawing/2014/main" id="{59D06239-F280-4F3E-8B1F-9D079FB4549B}"/>
                </a:ext>
              </a:extLst>
            </p:cNvPr>
            <p:cNvSpPr txBox="1"/>
            <p:nvPr/>
          </p:nvSpPr>
          <p:spPr>
            <a:xfrm>
              <a:off x="6210998" y="1433695"/>
              <a:ext cx="2688349" cy="338554"/>
            </a:xfrm>
            <a:prstGeom prst="rect">
              <a:avLst/>
            </a:prstGeom>
            <a:noFill/>
          </p:spPr>
          <p:txBody>
            <a:bodyPr wrap="square" rtlCol="0">
              <a:spAutoFit/>
            </a:bodyPr>
            <a:lstStyle/>
            <a:p>
              <a:r>
                <a:rPr lang="en-US" altLang="ko-KR" sz="1600" b="1" dirty="0" smtClean="0">
                  <a:solidFill>
                    <a:schemeClr val="bg1"/>
                  </a:solidFill>
                  <a:cs typeface="Arial" pitchFamily="34" charset="0"/>
                </a:rPr>
                <a:t>951</a:t>
              </a:r>
              <a:endParaRPr lang="ko-KR" altLang="en-US" sz="1600" b="1" dirty="0">
                <a:solidFill>
                  <a:schemeClr val="bg1"/>
                </a:solidFill>
                <a:cs typeface="Arial" pitchFamily="34" charset="0"/>
              </a:endParaRPr>
            </a:p>
          </p:txBody>
        </p:sp>
        <p:sp>
          <p:nvSpPr>
            <p:cNvPr id="29" name="TextBox 28">
              <a:extLst>
                <a:ext uri="{FF2B5EF4-FFF2-40B4-BE49-F238E27FC236}">
                  <a16:creationId xmlns:a16="http://schemas.microsoft.com/office/drawing/2014/main" id="{103A4051-357F-427C-AA22-EAE17C161F8B}"/>
                </a:ext>
              </a:extLst>
            </p:cNvPr>
            <p:cNvSpPr txBox="1"/>
            <p:nvPr/>
          </p:nvSpPr>
          <p:spPr>
            <a:xfrm>
              <a:off x="6210997" y="1682513"/>
              <a:ext cx="2827957" cy="461665"/>
            </a:xfrm>
            <a:prstGeom prst="rect">
              <a:avLst/>
            </a:prstGeom>
            <a:noFill/>
          </p:spPr>
          <p:txBody>
            <a:bodyPr wrap="square" rtlCol="0">
              <a:spAutoFit/>
            </a:bodyPr>
            <a:lstStyle/>
            <a:p>
              <a:r>
                <a:rPr lang="es-ES" altLang="ko-KR" sz="1200" b="1" dirty="0" smtClean="0">
                  <a:solidFill>
                    <a:schemeClr val="bg1"/>
                  </a:solidFill>
                  <a:latin typeface="Century Gothic" pitchFamily="34" charset="0"/>
                </a:rPr>
                <a:t>Perfil Aprobador de Generación de Reportes Mercado Virtual</a:t>
              </a:r>
              <a:endParaRPr lang="es-ES" altLang="ko-KR" sz="1200" b="1" dirty="0">
                <a:solidFill>
                  <a:schemeClr val="bg1"/>
                </a:solidFill>
                <a:latin typeface="Century Gothic" pitchFamily="34" charset="0"/>
                <a:cs typeface="Arial" pitchFamily="34" charset="0"/>
              </a:endParaRPr>
            </a:p>
          </p:txBody>
        </p:sp>
      </p:grpSp>
      <p:grpSp>
        <p:nvGrpSpPr>
          <p:cNvPr id="30" name="Group 29">
            <a:extLst>
              <a:ext uri="{FF2B5EF4-FFF2-40B4-BE49-F238E27FC236}">
                <a16:creationId xmlns:a16="http://schemas.microsoft.com/office/drawing/2014/main" id="{E6D28C1A-8F0B-4F56-A8F1-44B1A456EDDB}"/>
              </a:ext>
            </a:extLst>
          </p:cNvPr>
          <p:cNvGrpSpPr/>
          <p:nvPr/>
        </p:nvGrpSpPr>
        <p:grpSpPr>
          <a:xfrm>
            <a:off x="7264213" y="4097982"/>
            <a:ext cx="3827856" cy="636457"/>
            <a:chOff x="6210997" y="1447728"/>
            <a:chExt cx="2688349" cy="636457"/>
          </a:xfrm>
        </p:grpSpPr>
        <p:sp>
          <p:nvSpPr>
            <p:cNvPr id="31" name="TextBox 30">
              <a:extLst>
                <a:ext uri="{FF2B5EF4-FFF2-40B4-BE49-F238E27FC236}">
                  <a16:creationId xmlns:a16="http://schemas.microsoft.com/office/drawing/2014/main" id="{00FA2480-0971-4F52-B955-F1C8CD7213E9}"/>
                </a:ext>
              </a:extLst>
            </p:cNvPr>
            <p:cNvSpPr txBox="1"/>
            <p:nvPr/>
          </p:nvSpPr>
          <p:spPr>
            <a:xfrm>
              <a:off x="6210997" y="1447728"/>
              <a:ext cx="2688349" cy="338554"/>
            </a:xfrm>
            <a:prstGeom prst="rect">
              <a:avLst/>
            </a:prstGeom>
            <a:noFill/>
          </p:spPr>
          <p:txBody>
            <a:bodyPr wrap="square" rtlCol="0">
              <a:spAutoFit/>
            </a:bodyPr>
            <a:lstStyle/>
            <a:p>
              <a:r>
                <a:rPr lang="en-US" altLang="ko-KR" sz="1600" b="1" dirty="0" smtClean="0">
                  <a:solidFill>
                    <a:schemeClr val="bg1"/>
                  </a:solidFill>
                  <a:cs typeface="Arial" pitchFamily="34" charset="0"/>
                </a:rPr>
                <a:t>952</a:t>
              </a:r>
              <a:endParaRPr lang="ko-KR" altLang="en-US" sz="1600" b="1" dirty="0">
                <a:solidFill>
                  <a:schemeClr val="bg1"/>
                </a:solidFill>
                <a:cs typeface="Arial" pitchFamily="34" charset="0"/>
              </a:endParaRPr>
            </a:p>
          </p:txBody>
        </p:sp>
        <p:sp>
          <p:nvSpPr>
            <p:cNvPr id="32" name="TextBox 31">
              <a:extLst>
                <a:ext uri="{FF2B5EF4-FFF2-40B4-BE49-F238E27FC236}">
                  <a16:creationId xmlns:a16="http://schemas.microsoft.com/office/drawing/2014/main" id="{9111D437-117D-49CE-9DA5-8A4FCEED7846}"/>
                </a:ext>
              </a:extLst>
            </p:cNvPr>
            <p:cNvSpPr txBox="1"/>
            <p:nvPr/>
          </p:nvSpPr>
          <p:spPr>
            <a:xfrm>
              <a:off x="6210997" y="1807186"/>
              <a:ext cx="2688349" cy="276999"/>
            </a:xfrm>
            <a:prstGeom prst="rect">
              <a:avLst/>
            </a:prstGeom>
            <a:noFill/>
          </p:spPr>
          <p:txBody>
            <a:bodyPr wrap="square" rtlCol="0">
              <a:spAutoFit/>
            </a:bodyPr>
            <a:lstStyle/>
            <a:p>
              <a:r>
                <a:rPr lang="es-ES" altLang="ko-KR" sz="1200" b="1" dirty="0" smtClean="0">
                  <a:solidFill>
                    <a:schemeClr val="bg1"/>
                  </a:solidFill>
                  <a:latin typeface="Century Gothic" pitchFamily="34" charset="0"/>
                </a:rPr>
                <a:t>Perfil Generador de Reportes del Mercado Virtual</a:t>
              </a:r>
              <a:r>
                <a:rPr lang="es-ES" altLang="ko-KR" sz="1200" b="1" dirty="0" smtClean="0">
                  <a:solidFill>
                    <a:schemeClr val="bg1"/>
                  </a:solidFill>
                  <a:latin typeface="Century Gothic" pitchFamily="34" charset="0"/>
                  <a:cs typeface="Arial" pitchFamily="34" charset="0"/>
                </a:rPr>
                <a:t> </a:t>
              </a:r>
              <a:endParaRPr lang="es-ES" altLang="ko-KR" sz="1200" b="1" dirty="0">
                <a:solidFill>
                  <a:schemeClr val="bg1"/>
                </a:solidFill>
                <a:latin typeface="Century Gothic" pitchFamily="34" charset="0"/>
                <a:cs typeface="Arial" pitchFamily="34" charset="0"/>
              </a:endParaRPr>
            </a:p>
          </p:txBody>
        </p:sp>
      </p:grpSp>
      <p:sp>
        <p:nvSpPr>
          <p:cNvPr id="36" name="Rectangle 9">
            <a:extLst>
              <a:ext uri="{FF2B5EF4-FFF2-40B4-BE49-F238E27FC236}">
                <a16:creationId xmlns:a16="http://schemas.microsoft.com/office/drawing/2014/main" id="{D5674A3B-2050-4D4E-AF60-928382840417}"/>
              </a:ext>
            </a:extLst>
          </p:cNvPr>
          <p:cNvSpPr/>
          <p:nvPr/>
        </p:nvSpPr>
        <p:spPr>
          <a:xfrm>
            <a:off x="6693656" y="551390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82729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Arrow 5">
            <a:extLst>
              <a:ext uri="{FF2B5EF4-FFF2-40B4-BE49-F238E27FC236}">
                <a16:creationId xmlns:a16="http://schemas.microsoft.com/office/drawing/2014/main" id="{0E5BC41A-0DFB-4FD4-A426-DF6F621E1AF3}"/>
              </a:ext>
            </a:extLst>
          </p:cNvPr>
          <p:cNvSpPr/>
          <p:nvPr/>
        </p:nvSpPr>
        <p:spPr>
          <a:xfrm flipH="1">
            <a:off x="539523" y="2283150"/>
            <a:ext cx="8218522" cy="936104"/>
          </a:xfrm>
          <a:prstGeom prst="rightArrow">
            <a:avLst>
              <a:gd name="adj1" fmla="val 66050"/>
              <a:gd name="adj2" fmla="val 756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ight Arrow 54">
            <a:extLst>
              <a:ext uri="{FF2B5EF4-FFF2-40B4-BE49-F238E27FC236}">
                <a16:creationId xmlns:a16="http://schemas.microsoft.com/office/drawing/2014/main" id="{15B8590C-96FB-4E60-9FB1-6311B4DBE638}"/>
              </a:ext>
            </a:extLst>
          </p:cNvPr>
          <p:cNvSpPr/>
          <p:nvPr/>
        </p:nvSpPr>
        <p:spPr>
          <a:xfrm flipH="1">
            <a:off x="1315676" y="3133260"/>
            <a:ext cx="7442369" cy="936104"/>
          </a:xfrm>
          <a:prstGeom prst="rightArrow">
            <a:avLst>
              <a:gd name="adj1" fmla="val 66050"/>
              <a:gd name="adj2" fmla="val 756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Right Arrow 55">
            <a:extLst>
              <a:ext uri="{FF2B5EF4-FFF2-40B4-BE49-F238E27FC236}">
                <a16:creationId xmlns:a16="http://schemas.microsoft.com/office/drawing/2014/main" id="{E8FB8E64-424E-4C1E-9342-1EE057E52629}"/>
              </a:ext>
            </a:extLst>
          </p:cNvPr>
          <p:cNvSpPr/>
          <p:nvPr/>
        </p:nvSpPr>
        <p:spPr>
          <a:xfrm flipH="1">
            <a:off x="2086576" y="3983370"/>
            <a:ext cx="6671469" cy="936104"/>
          </a:xfrm>
          <a:prstGeom prst="rightArrow">
            <a:avLst>
              <a:gd name="adj1" fmla="val 66050"/>
              <a:gd name="adj2" fmla="val 756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ight Arrow 56">
            <a:extLst>
              <a:ext uri="{FF2B5EF4-FFF2-40B4-BE49-F238E27FC236}">
                <a16:creationId xmlns:a16="http://schemas.microsoft.com/office/drawing/2014/main" id="{E1F8797F-91E2-431B-9272-B5146A66040D}"/>
              </a:ext>
            </a:extLst>
          </p:cNvPr>
          <p:cNvSpPr/>
          <p:nvPr/>
        </p:nvSpPr>
        <p:spPr>
          <a:xfrm flipH="1">
            <a:off x="2850273" y="4833480"/>
            <a:ext cx="5907772" cy="936104"/>
          </a:xfrm>
          <a:prstGeom prst="rightArrow">
            <a:avLst>
              <a:gd name="adj1" fmla="val 66050"/>
              <a:gd name="adj2" fmla="val 756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TextBox 41">
            <a:extLst>
              <a:ext uri="{FF2B5EF4-FFF2-40B4-BE49-F238E27FC236}">
                <a16:creationId xmlns:a16="http://schemas.microsoft.com/office/drawing/2014/main" id="{5FB0C7EE-1FE1-4E67-832A-4ED60EAB6F66}"/>
              </a:ext>
            </a:extLst>
          </p:cNvPr>
          <p:cNvSpPr txBox="1"/>
          <p:nvPr/>
        </p:nvSpPr>
        <p:spPr>
          <a:xfrm>
            <a:off x="1315676" y="2551687"/>
            <a:ext cx="4969080" cy="338554"/>
          </a:xfrm>
          <a:prstGeom prst="rect">
            <a:avLst/>
          </a:prstGeom>
          <a:noFill/>
        </p:spPr>
        <p:txBody>
          <a:bodyPr wrap="square" rtlCol="0">
            <a:spAutoFit/>
          </a:bodyPr>
          <a:lstStyle/>
          <a:p>
            <a:r>
              <a:rPr lang="en-US" altLang="ko-KR" sz="1600" b="1" dirty="0" smtClean="0">
                <a:solidFill>
                  <a:schemeClr val="bg1"/>
                </a:solidFill>
                <a:cs typeface="Arial" pitchFamily="34" charset="0"/>
              </a:rPr>
              <a:t>1ER NIVEL: SEGMENTO</a:t>
            </a:r>
            <a:endParaRPr lang="ko-KR" altLang="en-US" sz="1600" b="1" dirty="0">
              <a:solidFill>
                <a:schemeClr val="bg1"/>
              </a:solidFill>
              <a:cs typeface="Arial" pitchFamily="34" charset="0"/>
            </a:endParaRPr>
          </a:p>
        </p:txBody>
      </p:sp>
      <p:sp>
        <p:nvSpPr>
          <p:cNvPr id="45" name="TextBox 44">
            <a:extLst>
              <a:ext uri="{FF2B5EF4-FFF2-40B4-BE49-F238E27FC236}">
                <a16:creationId xmlns:a16="http://schemas.microsoft.com/office/drawing/2014/main" id="{5FA0C223-3B11-41BF-829F-0FD41B577324}"/>
              </a:ext>
            </a:extLst>
          </p:cNvPr>
          <p:cNvSpPr txBox="1"/>
          <p:nvPr/>
        </p:nvSpPr>
        <p:spPr>
          <a:xfrm>
            <a:off x="2086576" y="3434169"/>
            <a:ext cx="4969080" cy="338554"/>
          </a:xfrm>
          <a:prstGeom prst="rect">
            <a:avLst/>
          </a:prstGeom>
          <a:noFill/>
        </p:spPr>
        <p:txBody>
          <a:bodyPr wrap="square" rtlCol="0">
            <a:spAutoFit/>
          </a:bodyPr>
          <a:lstStyle/>
          <a:p>
            <a:r>
              <a:rPr lang="en-US" altLang="ko-KR" sz="1600" b="1" dirty="0" smtClean="0">
                <a:solidFill>
                  <a:schemeClr val="bg1"/>
                </a:solidFill>
                <a:cs typeface="Arial" pitchFamily="34" charset="0"/>
              </a:rPr>
              <a:t>2DO NIVEL: FAMILIA</a:t>
            </a:r>
            <a:endParaRPr lang="ko-KR" altLang="en-US" sz="1600" b="1" dirty="0">
              <a:solidFill>
                <a:schemeClr val="bg1"/>
              </a:solidFill>
              <a:cs typeface="Arial" pitchFamily="34" charset="0"/>
            </a:endParaRPr>
          </a:p>
        </p:txBody>
      </p:sp>
      <p:sp>
        <p:nvSpPr>
          <p:cNvPr id="48" name="TextBox 47">
            <a:extLst>
              <a:ext uri="{FF2B5EF4-FFF2-40B4-BE49-F238E27FC236}">
                <a16:creationId xmlns:a16="http://schemas.microsoft.com/office/drawing/2014/main" id="{FD408D9F-0CDF-4736-BC09-586F3DBF1603}"/>
              </a:ext>
            </a:extLst>
          </p:cNvPr>
          <p:cNvSpPr txBox="1"/>
          <p:nvPr/>
        </p:nvSpPr>
        <p:spPr>
          <a:xfrm>
            <a:off x="2850273" y="4300148"/>
            <a:ext cx="4969080" cy="338554"/>
          </a:xfrm>
          <a:prstGeom prst="rect">
            <a:avLst/>
          </a:prstGeom>
          <a:noFill/>
        </p:spPr>
        <p:txBody>
          <a:bodyPr wrap="square" rtlCol="0">
            <a:spAutoFit/>
          </a:bodyPr>
          <a:lstStyle/>
          <a:p>
            <a:r>
              <a:rPr lang="en-US" altLang="ko-KR" sz="1600" b="1" dirty="0" smtClean="0">
                <a:solidFill>
                  <a:schemeClr val="bg1"/>
                </a:solidFill>
                <a:cs typeface="Arial" pitchFamily="34" charset="0"/>
              </a:rPr>
              <a:t>3ER NIVEL: CLASE</a:t>
            </a:r>
            <a:endParaRPr lang="ko-KR" altLang="en-US" sz="1600" b="1" dirty="0">
              <a:solidFill>
                <a:schemeClr val="bg1"/>
              </a:solidFill>
              <a:cs typeface="Arial" pitchFamily="34" charset="0"/>
            </a:endParaRPr>
          </a:p>
        </p:txBody>
      </p:sp>
      <p:sp>
        <p:nvSpPr>
          <p:cNvPr id="51" name="TextBox 50">
            <a:extLst>
              <a:ext uri="{FF2B5EF4-FFF2-40B4-BE49-F238E27FC236}">
                <a16:creationId xmlns:a16="http://schemas.microsoft.com/office/drawing/2014/main" id="{5C18357B-1125-4D65-8C3D-5EBF7A2B1EF3}"/>
              </a:ext>
            </a:extLst>
          </p:cNvPr>
          <p:cNvSpPr txBox="1"/>
          <p:nvPr/>
        </p:nvSpPr>
        <p:spPr>
          <a:xfrm>
            <a:off x="3625587" y="5150258"/>
            <a:ext cx="4969080" cy="338554"/>
          </a:xfrm>
          <a:prstGeom prst="rect">
            <a:avLst/>
          </a:prstGeom>
          <a:noFill/>
        </p:spPr>
        <p:txBody>
          <a:bodyPr wrap="square" rtlCol="0">
            <a:spAutoFit/>
          </a:bodyPr>
          <a:lstStyle/>
          <a:p>
            <a:r>
              <a:rPr lang="en-US" altLang="ko-KR" sz="1600" b="1" dirty="0" smtClean="0">
                <a:solidFill>
                  <a:schemeClr val="bg1"/>
                </a:solidFill>
                <a:cs typeface="Arial" pitchFamily="34" charset="0"/>
              </a:rPr>
              <a:t>4TO NIVEL: BIEN O SERVICIO</a:t>
            </a:r>
            <a:endParaRPr lang="ko-KR" altLang="en-US" sz="1600" b="1" dirty="0">
              <a:solidFill>
                <a:schemeClr val="bg1"/>
              </a:solidFill>
              <a:cs typeface="Arial" pitchFamily="34" charset="0"/>
            </a:endParaRPr>
          </a:p>
        </p:txBody>
      </p:sp>
      <p:sp>
        <p:nvSpPr>
          <p:cNvPr id="56" name="Text Placeholder 55">
            <a:extLst>
              <a:ext uri="{FF2B5EF4-FFF2-40B4-BE49-F238E27FC236}">
                <a16:creationId xmlns:a16="http://schemas.microsoft.com/office/drawing/2014/main" id="{1A9A8128-F0B6-46A2-AD9C-BD6AB0442F1F}"/>
              </a:ext>
            </a:extLst>
          </p:cNvPr>
          <p:cNvSpPr>
            <a:spLocks noGrp="1"/>
          </p:cNvSpPr>
          <p:nvPr>
            <p:ph type="body" sz="quarter" idx="10"/>
          </p:nvPr>
        </p:nvSpPr>
        <p:spPr/>
        <p:txBody>
          <a:bodyPr/>
          <a:lstStyle/>
          <a:p>
            <a:r>
              <a:rPr lang="en-US" sz="4400" dirty="0" smtClean="0"/>
              <a:t>CATÁLOGO DE BIENES Y SERVICIOS</a:t>
            </a:r>
            <a:endParaRPr lang="en-US" sz="4400" dirty="0"/>
          </a:p>
        </p:txBody>
      </p:sp>
      <p:pic>
        <p:nvPicPr>
          <p:cNvPr id="4098" name="Picture 2" descr="Niveles de control de riesgos en ISO 45001 y cómo aplicarlos"/>
          <p:cNvPicPr>
            <a:picLocks noGrp="1" noChangeAspect="1" noChangeArrowheads="1"/>
          </p:cNvPicPr>
          <p:nvPr>
            <p:ph type="pic" idx="12"/>
          </p:nvPr>
        </p:nvPicPr>
        <p:blipFill>
          <a:blip r:embed="rId2">
            <a:extLst>
              <a:ext uri="{28A0092B-C50C-407E-A947-70E740481C1C}">
                <a14:useLocalDpi xmlns:a14="http://schemas.microsoft.com/office/drawing/2010/main" val="0"/>
              </a:ext>
            </a:extLst>
          </a:blip>
          <a:srcRect l="37699" r="376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8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t>REPORTE (ESTADOS)</a:t>
            </a:r>
            <a:endParaRPr lang="en-US" dirty="0"/>
          </a:p>
        </p:txBody>
      </p:sp>
      <p:sp>
        <p:nvSpPr>
          <p:cNvPr id="3" name="Rounded Rectangle 3">
            <a:extLst>
              <a:ext uri="{FF2B5EF4-FFF2-40B4-BE49-F238E27FC236}">
                <a16:creationId xmlns:a16="http://schemas.microsoft.com/office/drawing/2014/main" id="{89B78595-D9B9-41AB-B7EE-BC95272C2AA5}"/>
              </a:ext>
            </a:extLst>
          </p:cNvPr>
          <p:cNvSpPr/>
          <p:nvPr/>
        </p:nvSpPr>
        <p:spPr>
          <a:xfrm>
            <a:off x="6314468" y="1747795"/>
            <a:ext cx="4976385" cy="9623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Rounded Rectangle 4">
            <a:extLst>
              <a:ext uri="{FF2B5EF4-FFF2-40B4-BE49-F238E27FC236}">
                <a16:creationId xmlns:a16="http://schemas.microsoft.com/office/drawing/2014/main" id="{F2CC443C-BC1B-4E6E-A525-63C357895BBE}"/>
              </a:ext>
            </a:extLst>
          </p:cNvPr>
          <p:cNvSpPr/>
          <p:nvPr/>
        </p:nvSpPr>
        <p:spPr>
          <a:xfrm>
            <a:off x="6314468" y="2894018"/>
            <a:ext cx="4976385" cy="9623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ounded Rectangle 5">
            <a:extLst>
              <a:ext uri="{FF2B5EF4-FFF2-40B4-BE49-F238E27FC236}">
                <a16:creationId xmlns:a16="http://schemas.microsoft.com/office/drawing/2014/main" id="{47E9B48C-BB95-426D-A2E0-540A9FC3E658}"/>
              </a:ext>
            </a:extLst>
          </p:cNvPr>
          <p:cNvSpPr/>
          <p:nvPr/>
        </p:nvSpPr>
        <p:spPr>
          <a:xfrm>
            <a:off x="6314468" y="4040241"/>
            <a:ext cx="4976385" cy="96238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7" name="Straight Arrow Connector 6">
            <a:extLst>
              <a:ext uri="{FF2B5EF4-FFF2-40B4-BE49-F238E27FC236}">
                <a16:creationId xmlns:a16="http://schemas.microsoft.com/office/drawing/2014/main" id="{FAED56FF-66ED-4330-B678-6D996E6C6D15}"/>
              </a:ext>
            </a:extLst>
          </p:cNvPr>
          <p:cNvCxnSpPr>
            <a:cxnSpLocks/>
            <a:endCxn id="3" idx="1"/>
          </p:cNvCxnSpPr>
          <p:nvPr/>
        </p:nvCxnSpPr>
        <p:spPr>
          <a:xfrm>
            <a:off x="3964081" y="2228988"/>
            <a:ext cx="2350387" cy="1"/>
          </a:xfrm>
          <a:prstGeom prst="straightConnector1">
            <a:avLst/>
          </a:prstGeom>
          <a:ln w="38100">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E27E223-8D15-4B96-BCE7-6F4ACD5BDE70}"/>
              </a:ext>
            </a:extLst>
          </p:cNvPr>
          <p:cNvGrpSpPr/>
          <p:nvPr/>
        </p:nvGrpSpPr>
        <p:grpSpPr>
          <a:xfrm>
            <a:off x="1026773" y="1894892"/>
            <a:ext cx="4068000" cy="4068000"/>
            <a:chOff x="2514579" y="1730962"/>
            <a:chExt cx="4068000" cy="4068000"/>
          </a:xfrm>
        </p:grpSpPr>
        <p:sp>
          <p:nvSpPr>
            <p:cNvPr id="9" name="Oval 8">
              <a:extLst>
                <a:ext uri="{FF2B5EF4-FFF2-40B4-BE49-F238E27FC236}">
                  <a16:creationId xmlns:a16="http://schemas.microsoft.com/office/drawing/2014/main" id="{C6B4750B-4AAC-42F7-B805-9466F4A1C9A2}"/>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0" name="Pie 10">
              <a:extLst>
                <a:ext uri="{FF2B5EF4-FFF2-40B4-BE49-F238E27FC236}">
                  <a16:creationId xmlns:a16="http://schemas.microsoft.com/office/drawing/2014/main" id="{E4503497-26BD-41B7-BED4-C1357B2C66A8}"/>
                </a:ext>
              </a:extLst>
            </p:cNvPr>
            <p:cNvSpPr/>
            <p:nvPr/>
          </p:nvSpPr>
          <p:spPr>
            <a:xfrm>
              <a:off x="2514579" y="1730962"/>
              <a:ext cx="4068000" cy="4068000"/>
            </a:xfrm>
            <a:prstGeom prst="pie">
              <a:avLst>
                <a:gd name="adj1" fmla="val 16160009"/>
                <a:gd name="adj2" fmla="val 192714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cxnSp>
        <p:nvCxnSpPr>
          <p:cNvPr id="11" name="Straight Arrow Connector 10">
            <a:extLst>
              <a:ext uri="{FF2B5EF4-FFF2-40B4-BE49-F238E27FC236}">
                <a16:creationId xmlns:a16="http://schemas.microsoft.com/office/drawing/2014/main" id="{D78FCCFF-DC7F-404E-B30A-356FE0EBA2E3}"/>
              </a:ext>
            </a:extLst>
          </p:cNvPr>
          <p:cNvCxnSpPr>
            <a:cxnSpLocks/>
            <a:endCxn id="4" idx="1"/>
          </p:cNvCxnSpPr>
          <p:nvPr/>
        </p:nvCxnSpPr>
        <p:spPr>
          <a:xfrm>
            <a:off x="4143470" y="3375211"/>
            <a:ext cx="2170998" cy="1"/>
          </a:xfrm>
          <a:prstGeom prst="straightConnector1">
            <a:avLst/>
          </a:prstGeom>
          <a:ln w="38100">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B296765-CB46-4C66-9644-DE99D5352597}"/>
              </a:ext>
            </a:extLst>
          </p:cNvPr>
          <p:cNvGrpSpPr/>
          <p:nvPr/>
        </p:nvGrpSpPr>
        <p:grpSpPr>
          <a:xfrm>
            <a:off x="1386773" y="2254892"/>
            <a:ext cx="3348000" cy="3348000"/>
            <a:chOff x="2514579" y="1730962"/>
            <a:chExt cx="4068000" cy="4068000"/>
          </a:xfrm>
        </p:grpSpPr>
        <p:sp>
          <p:nvSpPr>
            <p:cNvPr id="13" name="Oval 12">
              <a:extLst>
                <a:ext uri="{FF2B5EF4-FFF2-40B4-BE49-F238E27FC236}">
                  <a16:creationId xmlns:a16="http://schemas.microsoft.com/office/drawing/2014/main" id="{2F43CDBC-CC41-4073-A5D3-5468A38CCC0C}"/>
                </a:ext>
              </a:extLst>
            </p:cNvPr>
            <p:cNvSpPr/>
            <p:nvPr/>
          </p:nvSpPr>
          <p:spPr>
            <a:xfrm>
              <a:off x="2514579" y="1730962"/>
              <a:ext cx="4068000" cy="4068000"/>
            </a:xfrm>
            <a:prstGeom prst="ellipse">
              <a:avLst/>
            </a:prstGeom>
            <a:gradFill flip="none" rotWithShape="1">
              <a:gsLst>
                <a:gs pos="0">
                  <a:schemeClr val="bg1">
                    <a:lumMod val="65000"/>
                  </a:schemeClr>
                </a:gs>
                <a:gs pos="100000">
                  <a:schemeClr val="bg1">
                    <a:lumMod val="95000"/>
                  </a:schemeClr>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4" name="Pie 14">
              <a:extLst>
                <a:ext uri="{FF2B5EF4-FFF2-40B4-BE49-F238E27FC236}">
                  <a16:creationId xmlns:a16="http://schemas.microsoft.com/office/drawing/2014/main" id="{E1C0DF17-D352-48DD-B30F-B0499CD48B60}"/>
                </a:ext>
              </a:extLst>
            </p:cNvPr>
            <p:cNvSpPr/>
            <p:nvPr/>
          </p:nvSpPr>
          <p:spPr>
            <a:xfrm>
              <a:off x="2514579" y="1730962"/>
              <a:ext cx="4068000" cy="4068000"/>
            </a:xfrm>
            <a:prstGeom prst="pie">
              <a:avLst>
                <a:gd name="adj1" fmla="val 16145699"/>
                <a:gd name="adj2" fmla="val 462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cxnSp>
        <p:nvCxnSpPr>
          <p:cNvPr id="15" name="Straight Arrow Connector 14">
            <a:extLst>
              <a:ext uri="{FF2B5EF4-FFF2-40B4-BE49-F238E27FC236}">
                <a16:creationId xmlns:a16="http://schemas.microsoft.com/office/drawing/2014/main" id="{C4E5DEFF-9B78-482B-A986-D45744D60CC9}"/>
              </a:ext>
            </a:extLst>
          </p:cNvPr>
          <p:cNvCxnSpPr>
            <a:cxnSpLocks/>
            <a:endCxn id="5" idx="1"/>
          </p:cNvCxnSpPr>
          <p:nvPr/>
        </p:nvCxnSpPr>
        <p:spPr>
          <a:xfrm>
            <a:off x="4143470" y="4521434"/>
            <a:ext cx="2170998" cy="1"/>
          </a:xfrm>
          <a:prstGeom prst="straightConnector1">
            <a:avLst/>
          </a:prstGeom>
          <a:ln w="38100">
            <a:solidFill>
              <a:srgbClr val="00B0F0"/>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38FF5A9-1337-4200-85F4-463F745F2ED3}"/>
              </a:ext>
            </a:extLst>
          </p:cNvPr>
          <p:cNvGrpSpPr/>
          <p:nvPr/>
        </p:nvGrpSpPr>
        <p:grpSpPr>
          <a:xfrm>
            <a:off x="1746773" y="2614892"/>
            <a:ext cx="2628000" cy="2628000"/>
            <a:chOff x="2514579" y="1730962"/>
            <a:chExt cx="4068000" cy="4068000"/>
          </a:xfrm>
        </p:grpSpPr>
        <p:sp>
          <p:nvSpPr>
            <p:cNvPr id="17" name="Oval 16">
              <a:extLst>
                <a:ext uri="{FF2B5EF4-FFF2-40B4-BE49-F238E27FC236}">
                  <a16:creationId xmlns:a16="http://schemas.microsoft.com/office/drawing/2014/main" id="{D8AC0633-7846-4E33-94A5-6F9E62F4F6B2}"/>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8" name="Pie 18">
              <a:extLst>
                <a:ext uri="{FF2B5EF4-FFF2-40B4-BE49-F238E27FC236}">
                  <a16:creationId xmlns:a16="http://schemas.microsoft.com/office/drawing/2014/main" id="{481F06EA-4D72-4A0B-A17D-A4B9BC00D0A6}"/>
                </a:ext>
              </a:extLst>
            </p:cNvPr>
            <p:cNvSpPr/>
            <p:nvPr/>
          </p:nvSpPr>
          <p:spPr>
            <a:xfrm>
              <a:off x="2514579" y="1730962"/>
              <a:ext cx="4068000" cy="4068000"/>
            </a:xfrm>
            <a:prstGeom prst="pie">
              <a:avLst>
                <a:gd name="adj1" fmla="val 16176551"/>
                <a:gd name="adj2" fmla="val 527794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20" name="Oval 19">
            <a:extLst>
              <a:ext uri="{FF2B5EF4-FFF2-40B4-BE49-F238E27FC236}">
                <a16:creationId xmlns:a16="http://schemas.microsoft.com/office/drawing/2014/main" id="{4E357421-E8FE-4D3D-A84C-1CCBA0C3E66A}"/>
              </a:ext>
            </a:extLst>
          </p:cNvPr>
          <p:cNvSpPr/>
          <p:nvPr/>
        </p:nvSpPr>
        <p:spPr>
          <a:xfrm>
            <a:off x="2106773" y="2974892"/>
            <a:ext cx="1908000" cy="1908000"/>
          </a:xfrm>
          <a:prstGeom prst="ellipse">
            <a:avLst/>
          </a:prstGeom>
          <a:gradFill flip="none" rotWithShape="1">
            <a:gsLst>
              <a:gs pos="0">
                <a:schemeClr val="bg1">
                  <a:lumMod val="65000"/>
                </a:schemeClr>
              </a:gs>
              <a:gs pos="100000">
                <a:schemeClr val="bg1">
                  <a:lumMod val="95000"/>
                </a:schemeClr>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22" name="Oval 21">
            <a:extLst>
              <a:ext uri="{FF2B5EF4-FFF2-40B4-BE49-F238E27FC236}">
                <a16:creationId xmlns:a16="http://schemas.microsoft.com/office/drawing/2014/main" id="{07E81AE4-9D19-4498-B019-745CA57C69C0}"/>
              </a:ext>
            </a:extLst>
          </p:cNvPr>
          <p:cNvSpPr/>
          <p:nvPr/>
        </p:nvSpPr>
        <p:spPr>
          <a:xfrm>
            <a:off x="2466773" y="3334892"/>
            <a:ext cx="1188000" cy="118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26" name="TextBox 25">
            <a:extLst>
              <a:ext uri="{FF2B5EF4-FFF2-40B4-BE49-F238E27FC236}">
                <a16:creationId xmlns:a16="http://schemas.microsoft.com/office/drawing/2014/main" id="{1B93BC49-E401-4766-87BB-4303DFD9333E}"/>
              </a:ext>
            </a:extLst>
          </p:cNvPr>
          <p:cNvSpPr txBox="1"/>
          <p:nvPr/>
        </p:nvSpPr>
        <p:spPr>
          <a:xfrm>
            <a:off x="6888732" y="2041933"/>
            <a:ext cx="3827856" cy="400110"/>
          </a:xfrm>
          <a:prstGeom prst="rect">
            <a:avLst/>
          </a:prstGeom>
          <a:noFill/>
        </p:spPr>
        <p:txBody>
          <a:bodyPr wrap="square" rtlCol="0">
            <a:spAutoFit/>
          </a:bodyPr>
          <a:lstStyle/>
          <a:p>
            <a:r>
              <a:rPr lang="es-BO" altLang="ko-KR" sz="2000" b="1" dirty="0" smtClean="0">
                <a:solidFill>
                  <a:schemeClr val="bg1"/>
                </a:solidFill>
                <a:latin typeface="Century Gothic" pitchFamily="34" charset="0"/>
                <a:cs typeface="Arial" pitchFamily="34" charset="0"/>
              </a:rPr>
              <a:t>ELABORADO</a:t>
            </a:r>
            <a:endParaRPr lang="ko-KR" altLang="en-US" sz="2000" b="1" dirty="0">
              <a:solidFill>
                <a:schemeClr val="bg1"/>
              </a:solidFill>
              <a:latin typeface="Century Gothic" pitchFamily="34" charset="0"/>
              <a:cs typeface="Arial" pitchFamily="34" charset="0"/>
            </a:endParaRPr>
          </a:p>
        </p:txBody>
      </p:sp>
      <p:sp>
        <p:nvSpPr>
          <p:cNvPr id="29" name="TextBox 28">
            <a:extLst>
              <a:ext uri="{FF2B5EF4-FFF2-40B4-BE49-F238E27FC236}">
                <a16:creationId xmlns:a16="http://schemas.microsoft.com/office/drawing/2014/main" id="{103A4051-357F-427C-AA22-EAE17C161F8B}"/>
              </a:ext>
            </a:extLst>
          </p:cNvPr>
          <p:cNvSpPr txBox="1"/>
          <p:nvPr/>
        </p:nvSpPr>
        <p:spPr>
          <a:xfrm>
            <a:off x="6891409" y="3161560"/>
            <a:ext cx="4026639" cy="400110"/>
          </a:xfrm>
          <a:prstGeom prst="rect">
            <a:avLst/>
          </a:prstGeom>
          <a:noFill/>
        </p:spPr>
        <p:txBody>
          <a:bodyPr wrap="square" rtlCol="0">
            <a:spAutoFit/>
          </a:bodyPr>
          <a:lstStyle/>
          <a:p>
            <a:r>
              <a:rPr lang="en-US" altLang="ko-KR" sz="2000" b="1" dirty="0" smtClean="0">
                <a:solidFill>
                  <a:schemeClr val="bg1"/>
                </a:solidFill>
                <a:latin typeface="Century Gothic" pitchFamily="34" charset="0"/>
              </a:rPr>
              <a:t>VERIFICADO</a:t>
            </a:r>
            <a:endParaRPr lang="ko-KR" altLang="en-US" sz="2000" b="1" dirty="0">
              <a:solidFill>
                <a:schemeClr val="bg1"/>
              </a:solidFill>
              <a:latin typeface="Century Gothic" pitchFamily="34" charset="0"/>
              <a:cs typeface="Arial" pitchFamily="34" charset="0"/>
            </a:endParaRPr>
          </a:p>
        </p:txBody>
      </p:sp>
      <p:sp>
        <p:nvSpPr>
          <p:cNvPr id="32" name="TextBox 31">
            <a:extLst>
              <a:ext uri="{FF2B5EF4-FFF2-40B4-BE49-F238E27FC236}">
                <a16:creationId xmlns:a16="http://schemas.microsoft.com/office/drawing/2014/main" id="{9111D437-117D-49CE-9DA5-8A4FCEED7846}"/>
              </a:ext>
            </a:extLst>
          </p:cNvPr>
          <p:cNvSpPr txBox="1"/>
          <p:nvPr/>
        </p:nvSpPr>
        <p:spPr>
          <a:xfrm>
            <a:off x="6858386" y="4288769"/>
            <a:ext cx="4233683" cy="369332"/>
          </a:xfrm>
          <a:prstGeom prst="rect">
            <a:avLst/>
          </a:prstGeom>
          <a:noFill/>
        </p:spPr>
        <p:txBody>
          <a:bodyPr wrap="square" rtlCol="0">
            <a:spAutoFit/>
          </a:bodyPr>
          <a:lstStyle/>
          <a:p>
            <a:r>
              <a:rPr lang="en-US" altLang="ko-KR" b="1" dirty="0" smtClean="0">
                <a:solidFill>
                  <a:schemeClr val="bg1"/>
                </a:solidFill>
                <a:latin typeface="Century Gothic" pitchFamily="34" charset="0"/>
              </a:rPr>
              <a:t>APROBADO</a:t>
            </a:r>
            <a:r>
              <a:rPr lang="en-US" altLang="ko-KR" b="1" dirty="0" smtClean="0">
                <a:solidFill>
                  <a:schemeClr val="bg1"/>
                </a:solidFill>
                <a:latin typeface="Century Gothic" pitchFamily="34" charset="0"/>
                <a:cs typeface="Arial" pitchFamily="34" charset="0"/>
              </a:rPr>
              <a:t> </a:t>
            </a:r>
            <a:r>
              <a:rPr lang="en-US" altLang="ko-KR" dirty="0" smtClean="0">
                <a:solidFill>
                  <a:schemeClr val="bg1"/>
                </a:solidFill>
                <a:latin typeface="Arial" pitchFamily="34" charset="0"/>
                <a:cs typeface="Arial" pitchFamily="34" charset="0"/>
              </a:rPr>
              <a:t>           </a:t>
            </a:r>
            <a:r>
              <a:rPr lang="es-ES" altLang="ko-KR" b="1" dirty="0" smtClean="0">
                <a:solidFill>
                  <a:schemeClr val="bg1"/>
                </a:solidFill>
                <a:latin typeface="Century Gothic" pitchFamily="34" charset="0"/>
                <a:cs typeface="Arial" pitchFamily="34" charset="0"/>
              </a:rPr>
              <a:t>Generar Reporte </a:t>
            </a:r>
            <a:endParaRPr lang="es-ES" altLang="ko-KR" b="1" dirty="0">
              <a:solidFill>
                <a:schemeClr val="bg1"/>
              </a:solidFill>
              <a:latin typeface="Century Gothic" pitchFamily="34" charset="0"/>
              <a:cs typeface="Arial" pitchFamily="34" charset="0"/>
            </a:endParaRPr>
          </a:p>
        </p:txBody>
      </p:sp>
      <p:sp>
        <p:nvSpPr>
          <p:cNvPr id="35" name="TextBox 34">
            <a:extLst>
              <a:ext uri="{FF2B5EF4-FFF2-40B4-BE49-F238E27FC236}">
                <a16:creationId xmlns:a16="http://schemas.microsoft.com/office/drawing/2014/main" id="{DABF87A2-A60F-4D20-8C0A-61FB2DAD2A59}"/>
              </a:ext>
            </a:extLst>
          </p:cNvPr>
          <p:cNvSpPr txBox="1"/>
          <p:nvPr/>
        </p:nvSpPr>
        <p:spPr>
          <a:xfrm>
            <a:off x="7264214" y="5472611"/>
            <a:ext cx="3827856" cy="646331"/>
          </a:xfrm>
          <a:prstGeom prst="rect">
            <a:avLst/>
          </a:prstGeom>
          <a:noFill/>
        </p:spPr>
        <p:txBody>
          <a:bodyPr wrap="square" rtlCol="0">
            <a:spAutoFit/>
          </a:bodyPr>
          <a:lstStyle/>
          <a:p>
            <a:r>
              <a:rPr lang="en-US" altLang="ko-KR" sz="1200" dirty="0">
                <a:solidFill>
                  <a:schemeClr val="bg1"/>
                </a:solidFill>
              </a:rPr>
              <a:t>Easy to change colors, photos and Text. </a:t>
            </a:r>
            <a:r>
              <a:rPr lang="en-US" altLang="ko-KR" sz="1200" dirty="0">
                <a:solidFill>
                  <a:schemeClr val="bg1"/>
                </a:solidFill>
                <a:latin typeface="Arial" pitchFamily="34" charset="0"/>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36" name="Rectangle 9">
            <a:extLst>
              <a:ext uri="{FF2B5EF4-FFF2-40B4-BE49-F238E27FC236}">
                <a16:creationId xmlns:a16="http://schemas.microsoft.com/office/drawing/2014/main" id="{D5674A3B-2050-4D4E-AF60-928382840417}"/>
              </a:ext>
            </a:extLst>
          </p:cNvPr>
          <p:cNvSpPr/>
          <p:nvPr/>
        </p:nvSpPr>
        <p:spPr>
          <a:xfrm>
            <a:off x="6693656" y="551390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 name="Flecha derecha 5"/>
          <p:cNvSpPr/>
          <p:nvPr/>
        </p:nvSpPr>
        <p:spPr>
          <a:xfrm>
            <a:off x="8392765" y="4377765"/>
            <a:ext cx="509286" cy="2010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235841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txBox="1">
            <a:spLocks/>
          </p:cNvSpPr>
          <p:nvPr/>
        </p:nvSpPr>
        <p:spPr>
          <a:xfrm>
            <a:off x="323529" y="339509"/>
            <a:ext cx="11573197" cy="566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t>CASO PRÁCTICO</a:t>
            </a:r>
            <a:endParaRPr lang="en-US" sz="3200" b="1" dirty="0"/>
          </a:p>
        </p:txBody>
      </p:sp>
      <p:sp>
        <p:nvSpPr>
          <p:cNvPr id="3" name="Rectángulo 2"/>
          <p:cNvSpPr/>
          <p:nvPr/>
        </p:nvSpPr>
        <p:spPr>
          <a:xfrm>
            <a:off x="740807" y="1089209"/>
            <a:ext cx="3668633" cy="369332"/>
          </a:xfrm>
          <a:prstGeom prst="rect">
            <a:avLst/>
          </a:prstGeom>
        </p:spPr>
        <p:txBody>
          <a:bodyPr wrap="none">
            <a:spAutoFit/>
          </a:bodyPr>
          <a:lstStyle/>
          <a:p>
            <a:r>
              <a:rPr lang="es-BO" b="1" dirty="0"/>
              <a:t>ESPECIFICACIONES TÉCNICAS</a:t>
            </a:r>
          </a:p>
        </p:txBody>
      </p:sp>
      <p:sp>
        <p:nvSpPr>
          <p:cNvPr id="4" name="Rectángulo 3"/>
          <p:cNvSpPr/>
          <p:nvPr/>
        </p:nvSpPr>
        <p:spPr>
          <a:xfrm>
            <a:off x="625059" y="1641514"/>
            <a:ext cx="11155919" cy="3970318"/>
          </a:xfrm>
          <a:prstGeom prst="rect">
            <a:avLst/>
          </a:prstGeom>
        </p:spPr>
        <p:txBody>
          <a:bodyPr wrap="square">
            <a:spAutoFit/>
          </a:bodyPr>
          <a:lstStyle/>
          <a:p>
            <a:r>
              <a:rPr lang="es-BO" dirty="0">
                <a:latin typeface="Century Gothic" panose="020B0502020202020204" pitchFamily="34" charset="0"/>
              </a:rPr>
              <a:t>Objeto de la Contratación: </a:t>
            </a:r>
            <a:r>
              <a:rPr lang="es-BO" dirty="0" smtClean="0">
                <a:latin typeface="Century Gothic" panose="020B0502020202020204" pitchFamily="34" charset="0"/>
              </a:rPr>
              <a:t>“ADQUISICIÓN </a:t>
            </a:r>
            <a:r>
              <a:rPr lang="es-BO" dirty="0">
                <a:latin typeface="Century Gothic" panose="020B0502020202020204" pitchFamily="34" charset="0"/>
              </a:rPr>
              <a:t>DE </a:t>
            </a:r>
            <a:r>
              <a:rPr lang="es-BO" dirty="0" smtClean="0">
                <a:latin typeface="Century Gothic" panose="020B0502020202020204" pitchFamily="34" charset="0"/>
              </a:rPr>
              <a:t>MATERIALES DE ESCRITORIO </a:t>
            </a:r>
            <a:r>
              <a:rPr lang="es-BO" dirty="0">
                <a:latin typeface="Century Gothic" panose="020B0502020202020204" pitchFamily="34" charset="0"/>
              </a:rPr>
              <a:t>CON DESTINO </a:t>
            </a:r>
            <a:r>
              <a:rPr lang="es-BO" dirty="0" smtClean="0">
                <a:latin typeface="Century Gothic" panose="020B0502020202020204" pitchFamily="34" charset="0"/>
              </a:rPr>
              <a:t>A ALMACEN CENTRAL”</a:t>
            </a:r>
            <a:endParaRPr lang="es-BO" dirty="0">
              <a:latin typeface="Century Gothic" panose="020B0502020202020204" pitchFamily="34" charset="0"/>
            </a:endParaRPr>
          </a:p>
          <a:p>
            <a:r>
              <a:rPr lang="es-BO" dirty="0">
                <a:latin typeface="Century Gothic" panose="020B0502020202020204" pitchFamily="34" charset="0"/>
              </a:rPr>
              <a:t>Bienes a adquirir:</a:t>
            </a:r>
          </a:p>
          <a:p>
            <a:endParaRPr lang="es-BO" dirty="0" smtClean="0"/>
          </a:p>
          <a:p>
            <a:endParaRPr lang="es-BO" dirty="0" smtClean="0"/>
          </a:p>
          <a:p>
            <a:endParaRPr lang="es-BO" dirty="0"/>
          </a:p>
          <a:p>
            <a:endParaRPr lang="es-BO" dirty="0" smtClean="0"/>
          </a:p>
          <a:p>
            <a:endParaRPr lang="es-BO" dirty="0"/>
          </a:p>
          <a:p>
            <a:endParaRPr lang="es-BO" dirty="0" smtClean="0"/>
          </a:p>
          <a:p>
            <a:endParaRPr lang="es-BO" dirty="0"/>
          </a:p>
          <a:p>
            <a:endParaRPr lang="es-BO" dirty="0" smtClean="0"/>
          </a:p>
          <a:p>
            <a:pPr marL="3946525"/>
            <a:endParaRPr lang="es-BO" dirty="0"/>
          </a:p>
          <a:p>
            <a:pPr marL="3946525"/>
            <a:r>
              <a:rPr lang="es-BO" dirty="0" smtClean="0">
                <a:latin typeface="Century Gothic" panose="020B0502020202020204" pitchFamily="34" charset="0"/>
              </a:rPr>
              <a:t>Tiempo </a:t>
            </a:r>
            <a:r>
              <a:rPr lang="es-BO" dirty="0">
                <a:latin typeface="Century Gothic" panose="020B0502020202020204" pitchFamily="34" charset="0"/>
              </a:rPr>
              <a:t>de entrega: 5 días calendario</a:t>
            </a:r>
          </a:p>
          <a:p>
            <a:pPr marL="3946525"/>
            <a:r>
              <a:rPr lang="es-BO" dirty="0">
                <a:latin typeface="Century Gothic" panose="020B0502020202020204" pitchFamily="34" charset="0"/>
              </a:rPr>
              <a:t>Lugar de entrega: </a:t>
            </a:r>
            <a:r>
              <a:rPr lang="es-BO" dirty="0" smtClean="0">
                <a:latin typeface="Century Gothic" panose="020B0502020202020204" pitchFamily="34" charset="0"/>
              </a:rPr>
              <a:t>Av. </a:t>
            </a:r>
            <a:r>
              <a:rPr lang="es-BO" dirty="0" err="1" smtClean="0">
                <a:latin typeface="Century Gothic" panose="020B0502020202020204" pitchFamily="34" charset="0"/>
              </a:rPr>
              <a:t>Villazon</a:t>
            </a:r>
            <a:r>
              <a:rPr lang="es-BO" dirty="0" smtClean="0">
                <a:latin typeface="Century Gothic" panose="020B0502020202020204" pitchFamily="34" charset="0"/>
              </a:rPr>
              <a:t> N°1995 Monoblock Central </a:t>
            </a:r>
            <a:endParaRPr lang="es-BO" dirty="0">
              <a:latin typeface="Century Gothic" panose="020B0502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916475183"/>
              </p:ext>
            </p:extLst>
          </p:nvPr>
        </p:nvGraphicFramePr>
        <p:xfrm>
          <a:off x="4729972" y="2173654"/>
          <a:ext cx="7166753" cy="2560320"/>
        </p:xfrm>
        <a:graphic>
          <a:graphicData uri="http://schemas.openxmlformats.org/drawingml/2006/table">
            <a:tbl>
              <a:tblPr firstRow="1" bandRow="1">
                <a:tableStyleId>{F2DE63D5-997A-4646-A377-4702673A728D}</a:tableStyleId>
              </a:tblPr>
              <a:tblGrid>
                <a:gridCol w="453437">
                  <a:extLst>
                    <a:ext uri="{9D8B030D-6E8A-4147-A177-3AD203B41FA5}">
                      <a16:colId xmlns:a16="http://schemas.microsoft.com/office/drawing/2014/main" val="2583331386"/>
                    </a:ext>
                  </a:extLst>
                </a:gridCol>
                <a:gridCol w="3993266">
                  <a:extLst>
                    <a:ext uri="{9D8B030D-6E8A-4147-A177-3AD203B41FA5}">
                      <a16:colId xmlns:a16="http://schemas.microsoft.com/office/drawing/2014/main" val="3648743671"/>
                    </a:ext>
                  </a:extLst>
                </a:gridCol>
                <a:gridCol w="1377387">
                  <a:extLst>
                    <a:ext uri="{9D8B030D-6E8A-4147-A177-3AD203B41FA5}">
                      <a16:colId xmlns:a16="http://schemas.microsoft.com/office/drawing/2014/main" val="2072767110"/>
                    </a:ext>
                  </a:extLst>
                </a:gridCol>
                <a:gridCol w="1342663">
                  <a:extLst>
                    <a:ext uri="{9D8B030D-6E8A-4147-A177-3AD203B41FA5}">
                      <a16:colId xmlns:a16="http://schemas.microsoft.com/office/drawing/2014/main" val="2178203533"/>
                    </a:ext>
                  </a:extLst>
                </a:gridCol>
              </a:tblGrid>
              <a:tr h="370840">
                <a:tc>
                  <a:txBody>
                    <a:bodyPr/>
                    <a:lstStyle/>
                    <a:p>
                      <a:pPr algn="ctr"/>
                      <a:r>
                        <a:rPr lang="es-BO" sz="1600" dirty="0" smtClean="0"/>
                        <a:t>N°</a:t>
                      </a:r>
                      <a:endParaRPr lang="es-BO" sz="1600" dirty="0">
                        <a:latin typeface="Century Gothic" panose="020B0502020202020204" pitchFamily="34" charset="0"/>
                      </a:endParaRPr>
                    </a:p>
                  </a:txBody>
                  <a:tcPr anchor="ctr"/>
                </a:tc>
                <a:tc>
                  <a:txBody>
                    <a:bodyPr/>
                    <a:lstStyle/>
                    <a:p>
                      <a:pPr algn="ctr"/>
                      <a:r>
                        <a:rPr lang="es-BO" sz="1600" dirty="0" smtClean="0"/>
                        <a:t>DETALLE</a:t>
                      </a:r>
                      <a:endParaRPr lang="es-BO" sz="1600" dirty="0">
                        <a:latin typeface="Century Gothic" panose="020B0502020202020204" pitchFamily="34" charset="0"/>
                      </a:endParaRPr>
                    </a:p>
                  </a:txBody>
                  <a:tcPr anchor="ctr"/>
                </a:tc>
                <a:tc>
                  <a:txBody>
                    <a:bodyPr/>
                    <a:lstStyle/>
                    <a:p>
                      <a:pPr algn="ctr"/>
                      <a:r>
                        <a:rPr lang="es-BO" sz="1600" dirty="0" smtClean="0"/>
                        <a:t>UNIDAD DE MEDIDA</a:t>
                      </a:r>
                      <a:endParaRPr lang="es-BO" sz="1600" dirty="0">
                        <a:latin typeface="Century Gothic" panose="020B0502020202020204" pitchFamily="34" charset="0"/>
                      </a:endParaRPr>
                    </a:p>
                  </a:txBody>
                  <a:tcPr anchor="ctr"/>
                </a:tc>
                <a:tc>
                  <a:txBody>
                    <a:bodyPr/>
                    <a:lstStyle/>
                    <a:p>
                      <a:pPr algn="ctr"/>
                      <a:r>
                        <a:rPr lang="es-BO" sz="1600" dirty="0" smtClean="0"/>
                        <a:t>CANTIDAD</a:t>
                      </a:r>
                      <a:endParaRPr lang="es-BO" sz="1600" dirty="0">
                        <a:latin typeface="Century Gothic" panose="020B0502020202020204" pitchFamily="34" charset="0"/>
                      </a:endParaRPr>
                    </a:p>
                  </a:txBody>
                  <a:tcPr anchor="ctr"/>
                </a:tc>
                <a:extLst>
                  <a:ext uri="{0D108BD9-81ED-4DB2-BD59-A6C34878D82A}">
                    <a16:rowId xmlns:a16="http://schemas.microsoft.com/office/drawing/2014/main" val="55148716"/>
                  </a:ext>
                </a:extLst>
              </a:tr>
              <a:tr h="370840">
                <a:tc>
                  <a:txBody>
                    <a:bodyPr/>
                    <a:lstStyle/>
                    <a:p>
                      <a:pPr algn="ctr"/>
                      <a:r>
                        <a:rPr lang="es-BO" sz="1600" dirty="0" smtClean="0"/>
                        <a:t>1</a:t>
                      </a:r>
                      <a:endParaRPr lang="es-BO" sz="1600" dirty="0">
                        <a:latin typeface="Century Gothic" panose="020B0502020202020204" pitchFamily="34" charset="0"/>
                      </a:endParaRPr>
                    </a:p>
                  </a:txBody>
                  <a:tcPr anchor="ctr"/>
                </a:tc>
                <a:tc>
                  <a:txBody>
                    <a:bodyPr/>
                    <a:lstStyle/>
                    <a:p>
                      <a:r>
                        <a:rPr lang="es-BO" sz="1600" dirty="0" smtClean="0">
                          <a:latin typeface="Century Gothic" panose="020B0502020202020204" pitchFamily="34" charset="0"/>
                        </a:rPr>
                        <a:t>Papel bond de</a:t>
                      </a:r>
                      <a:r>
                        <a:rPr lang="es-BO" sz="1600" baseline="0" dirty="0" smtClean="0">
                          <a:latin typeface="Century Gothic" panose="020B0502020202020204" pitchFamily="34" charset="0"/>
                        </a:rPr>
                        <a:t> colores tamaño oficio, 10 colores, 75 </a:t>
                      </a:r>
                      <a:r>
                        <a:rPr lang="es-BO" sz="1600" baseline="0" dirty="0" err="1" smtClean="0">
                          <a:latin typeface="Century Gothic" panose="020B0502020202020204" pitchFamily="34" charset="0"/>
                        </a:rPr>
                        <a:t>grs</a:t>
                      </a:r>
                      <a:r>
                        <a:rPr lang="es-BO" sz="1600" baseline="0" dirty="0" smtClean="0">
                          <a:latin typeface="Century Gothic" panose="020B0502020202020204" pitchFamily="34" charset="0"/>
                        </a:rPr>
                        <a:t>. Para impresión. Paquete de 500 hojas</a:t>
                      </a:r>
                      <a:endParaRPr lang="es-BO" sz="1600" dirty="0">
                        <a:latin typeface="Century Gothic" panose="020B0502020202020204" pitchFamily="34" charset="0"/>
                      </a:endParaRPr>
                    </a:p>
                  </a:txBody>
                  <a:tcPr/>
                </a:tc>
                <a:tc>
                  <a:txBody>
                    <a:bodyPr/>
                    <a:lstStyle/>
                    <a:p>
                      <a:pPr algn="ctr"/>
                      <a:r>
                        <a:rPr lang="es-BO" sz="1600" dirty="0" smtClean="0">
                          <a:latin typeface="Century Gothic" panose="020B0502020202020204" pitchFamily="34" charset="0"/>
                        </a:rPr>
                        <a:t>paquete</a:t>
                      </a:r>
                      <a:endParaRPr lang="es-BO" sz="1600" dirty="0">
                        <a:latin typeface="Century Gothic" panose="020B0502020202020204" pitchFamily="34" charset="0"/>
                      </a:endParaRPr>
                    </a:p>
                  </a:txBody>
                  <a:tcPr anchor="ctr"/>
                </a:tc>
                <a:tc>
                  <a:txBody>
                    <a:bodyPr/>
                    <a:lstStyle/>
                    <a:p>
                      <a:pPr algn="ctr"/>
                      <a:r>
                        <a:rPr lang="es-BO" sz="1600" dirty="0" smtClean="0">
                          <a:latin typeface="Century Gothic" panose="020B0502020202020204" pitchFamily="34" charset="0"/>
                        </a:rPr>
                        <a:t>20</a:t>
                      </a:r>
                      <a:endParaRPr lang="es-BO" sz="1600" dirty="0">
                        <a:latin typeface="Century Gothic" panose="020B0502020202020204" pitchFamily="34" charset="0"/>
                      </a:endParaRPr>
                    </a:p>
                  </a:txBody>
                  <a:tcPr anchor="ctr"/>
                </a:tc>
                <a:extLst>
                  <a:ext uri="{0D108BD9-81ED-4DB2-BD59-A6C34878D82A}">
                    <a16:rowId xmlns:a16="http://schemas.microsoft.com/office/drawing/2014/main" val="444993595"/>
                  </a:ext>
                </a:extLst>
              </a:tr>
              <a:tr h="370840">
                <a:tc>
                  <a:txBody>
                    <a:bodyPr/>
                    <a:lstStyle/>
                    <a:p>
                      <a:pPr algn="ctr"/>
                      <a:r>
                        <a:rPr lang="es-BO" sz="1600" dirty="0" smtClean="0"/>
                        <a:t>2</a:t>
                      </a:r>
                      <a:endParaRPr lang="es-BO" sz="1600" dirty="0">
                        <a:latin typeface="Century Gothic" panose="020B0502020202020204" pitchFamily="34" charset="0"/>
                      </a:endParaRPr>
                    </a:p>
                  </a:txBody>
                  <a:tcPr anchor="ctr"/>
                </a:tc>
                <a:tc>
                  <a:txBody>
                    <a:bodyPr/>
                    <a:lstStyle/>
                    <a:p>
                      <a:r>
                        <a:rPr lang="es-BO" sz="1600" dirty="0" smtClean="0">
                          <a:latin typeface="Century Gothic" panose="020B0502020202020204" pitchFamily="34" charset="0"/>
                        </a:rPr>
                        <a:t>Cinta de embalaje de 100 yardas transparente</a:t>
                      </a:r>
                      <a:endParaRPr lang="es-BO" sz="1600" dirty="0">
                        <a:latin typeface="Century Gothic" panose="020B0502020202020204" pitchFamily="34" charset="0"/>
                      </a:endParaRPr>
                    </a:p>
                  </a:txBody>
                  <a:tcPr/>
                </a:tc>
                <a:tc>
                  <a:txBody>
                    <a:bodyPr/>
                    <a:lstStyle/>
                    <a:p>
                      <a:pPr algn="ctr"/>
                      <a:r>
                        <a:rPr lang="es-BO" sz="1600" dirty="0" smtClean="0">
                          <a:latin typeface="Century Gothic" panose="020B0502020202020204" pitchFamily="34" charset="0"/>
                        </a:rPr>
                        <a:t>pieza</a:t>
                      </a:r>
                      <a:endParaRPr lang="es-BO" sz="1600" dirty="0">
                        <a:latin typeface="Century Gothic" panose="020B0502020202020204" pitchFamily="34" charset="0"/>
                      </a:endParaRPr>
                    </a:p>
                  </a:txBody>
                  <a:tcPr anchor="ctr"/>
                </a:tc>
                <a:tc>
                  <a:txBody>
                    <a:bodyPr/>
                    <a:lstStyle/>
                    <a:p>
                      <a:pPr algn="ctr"/>
                      <a:r>
                        <a:rPr lang="es-BO" sz="1600" dirty="0" smtClean="0">
                          <a:latin typeface="Century Gothic" panose="020B0502020202020204" pitchFamily="34" charset="0"/>
                        </a:rPr>
                        <a:t>10</a:t>
                      </a:r>
                      <a:endParaRPr lang="es-BO" sz="1600" dirty="0">
                        <a:latin typeface="Century Gothic" panose="020B0502020202020204" pitchFamily="34" charset="0"/>
                      </a:endParaRPr>
                    </a:p>
                  </a:txBody>
                  <a:tcPr anchor="ctr"/>
                </a:tc>
                <a:extLst>
                  <a:ext uri="{0D108BD9-81ED-4DB2-BD59-A6C34878D82A}">
                    <a16:rowId xmlns:a16="http://schemas.microsoft.com/office/drawing/2014/main" val="2231981056"/>
                  </a:ext>
                </a:extLst>
              </a:tr>
              <a:tr h="370840">
                <a:tc>
                  <a:txBody>
                    <a:bodyPr/>
                    <a:lstStyle/>
                    <a:p>
                      <a:pPr algn="ctr"/>
                      <a:r>
                        <a:rPr lang="es-BO" sz="1600" dirty="0" smtClean="0"/>
                        <a:t>3</a:t>
                      </a:r>
                      <a:endParaRPr lang="es-BO" sz="1600" dirty="0">
                        <a:latin typeface="Century Gothic" panose="020B0502020202020204" pitchFamily="34" charset="0"/>
                      </a:endParaRPr>
                    </a:p>
                  </a:txBody>
                  <a:tcPr anchor="ctr"/>
                </a:tc>
                <a:tc>
                  <a:txBody>
                    <a:bodyPr/>
                    <a:lstStyle/>
                    <a:p>
                      <a:r>
                        <a:rPr lang="es-BO" sz="1600" dirty="0" smtClean="0">
                          <a:latin typeface="Century Gothic" panose="020B0502020202020204" pitchFamily="34" charset="0"/>
                        </a:rPr>
                        <a:t>Perforadora, alto160</a:t>
                      </a:r>
                      <a:r>
                        <a:rPr lang="es-BO" sz="1600" baseline="0" dirty="0" smtClean="0">
                          <a:latin typeface="Century Gothic" panose="020B0502020202020204" pitchFamily="34" charset="0"/>
                        </a:rPr>
                        <a:t> hojas, </a:t>
                      </a:r>
                      <a:r>
                        <a:rPr lang="es-BO" sz="1600" baseline="0" dirty="0" err="1" smtClean="0">
                          <a:latin typeface="Century Gothic" panose="020B0502020202020204" pitchFamily="34" charset="0"/>
                        </a:rPr>
                        <a:t>nro</a:t>
                      </a:r>
                      <a:r>
                        <a:rPr lang="es-BO" sz="1600" baseline="0" dirty="0" smtClean="0">
                          <a:latin typeface="Century Gothic" panose="020B0502020202020204" pitchFamily="34" charset="0"/>
                        </a:rPr>
                        <a:t> de perforaciones 2-semi industrial</a:t>
                      </a:r>
                      <a:endParaRPr lang="es-BO" sz="1600" dirty="0">
                        <a:latin typeface="Century Gothic" panose="020B0502020202020204" pitchFamily="34" charset="0"/>
                      </a:endParaRPr>
                    </a:p>
                  </a:txBody>
                  <a:tcPr/>
                </a:tc>
                <a:tc>
                  <a:txBody>
                    <a:bodyPr/>
                    <a:lstStyle/>
                    <a:p>
                      <a:pPr algn="ctr"/>
                      <a:r>
                        <a:rPr lang="es-BO" sz="1600" dirty="0" smtClean="0">
                          <a:latin typeface="Century Gothic" panose="020B0502020202020204" pitchFamily="34" charset="0"/>
                        </a:rPr>
                        <a:t>pieza</a:t>
                      </a:r>
                      <a:endParaRPr lang="es-BO" sz="1600" dirty="0">
                        <a:latin typeface="Century Gothic" panose="020B0502020202020204" pitchFamily="34" charset="0"/>
                      </a:endParaRPr>
                    </a:p>
                  </a:txBody>
                  <a:tcPr anchor="ctr"/>
                </a:tc>
                <a:tc>
                  <a:txBody>
                    <a:bodyPr/>
                    <a:lstStyle/>
                    <a:p>
                      <a:pPr algn="ctr"/>
                      <a:r>
                        <a:rPr lang="es-BO" sz="1600" dirty="0" smtClean="0">
                          <a:latin typeface="Century Gothic" panose="020B0502020202020204" pitchFamily="34" charset="0"/>
                        </a:rPr>
                        <a:t>2</a:t>
                      </a:r>
                      <a:endParaRPr lang="es-BO" sz="1600" dirty="0">
                        <a:latin typeface="Century Gothic" panose="020B0502020202020204" pitchFamily="34" charset="0"/>
                      </a:endParaRPr>
                    </a:p>
                  </a:txBody>
                  <a:tcPr anchor="ctr"/>
                </a:tc>
                <a:extLst>
                  <a:ext uri="{0D108BD9-81ED-4DB2-BD59-A6C34878D82A}">
                    <a16:rowId xmlns:a16="http://schemas.microsoft.com/office/drawing/2014/main" val="2949600128"/>
                  </a:ext>
                </a:extLst>
              </a:tr>
            </a:tbl>
          </a:graphicData>
        </a:graphic>
      </p:graphicFrame>
    </p:spTree>
    <p:extLst>
      <p:ext uri="{BB962C8B-B14F-4D97-AF65-F5344CB8AC3E}">
        <p14:creationId xmlns:p14="http://schemas.microsoft.com/office/powerpoint/2010/main" val="235495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0" y="4853826"/>
            <a:ext cx="12191999" cy="1015663"/>
          </a:xfrm>
          <a:prstGeom prst="rect">
            <a:avLst/>
          </a:prstGeom>
          <a:noFill/>
        </p:spPr>
        <p:txBody>
          <a:bodyPr wrap="square" rtlCol="0" anchor="ctr">
            <a:spAutoFit/>
          </a:bodyPr>
          <a:lstStyle/>
          <a:p>
            <a:pPr algn="ctr"/>
            <a:r>
              <a:rPr lang="en-US" altLang="ko-KR" sz="6000" dirty="0" smtClean="0">
                <a:cs typeface="Arial" pitchFamily="34" charset="0"/>
              </a:rPr>
              <a:t>GRACIAS!</a:t>
            </a:r>
            <a:endParaRPr lang="ko-KR" altLang="en-US" sz="6000" dirty="0">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894289" y="1043749"/>
            <a:ext cx="3807069" cy="769441"/>
          </a:xfrm>
          <a:prstGeom prst="rect">
            <a:avLst/>
          </a:prstGeom>
          <a:noFill/>
        </p:spPr>
        <p:txBody>
          <a:bodyPr wrap="square" rtlCol="0" anchor="ctr">
            <a:spAutoFit/>
          </a:bodyPr>
          <a:lstStyle/>
          <a:p>
            <a:r>
              <a:rPr lang="en-US" altLang="ko-KR" sz="4400" dirty="0" smtClean="0">
                <a:cs typeface="Arial" pitchFamily="34" charset="0"/>
              </a:rPr>
              <a:t>CONTENIDO</a:t>
            </a:r>
            <a:endParaRPr lang="ko-KR" altLang="en-US" sz="4400" dirty="0">
              <a:cs typeface="Arial" pitchFamily="34" charset="0"/>
            </a:endParaRPr>
          </a:p>
        </p:txBody>
      </p:sp>
      <p:grpSp>
        <p:nvGrpSpPr>
          <p:cNvPr id="21" name="Group 20">
            <a:extLst>
              <a:ext uri="{FF2B5EF4-FFF2-40B4-BE49-F238E27FC236}">
                <a16:creationId xmlns:a16="http://schemas.microsoft.com/office/drawing/2014/main" id="{2BDD9671-980F-4D39-AC36-829789932DA1}"/>
              </a:ext>
            </a:extLst>
          </p:cNvPr>
          <p:cNvGrpSpPr/>
          <p:nvPr/>
        </p:nvGrpSpPr>
        <p:grpSpPr>
          <a:xfrm>
            <a:off x="4872302" y="928084"/>
            <a:ext cx="6297267" cy="584775"/>
            <a:chOff x="4801964" y="769274"/>
            <a:chExt cx="3111114" cy="1661991"/>
          </a:xfrm>
        </p:grpSpPr>
        <p:sp>
          <p:nvSpPr>
            <p:cNvPr id="22" name="TextBox 21">
              <a:extLst>
                <a:ext uri="{FF2B5EF4-FFF2-40B4-BE49-F238E27FC236}">
                  <a16:creationId xmlns:a16="http://schemas.microsoft.com/office/drawing/2014/main" id="{5582A2FA-B0A9-4D2C-A2C0-EC42A4DCCE74}"/>
                </a:ext>
              </a:extLst>
            </p:cNvPr>
            <p:cNvSpPr txBox="1"/>
            <p:nvPr/>
          </p:nvSpPr>
          <p:spPr>
            <a:xfrm>
              <a:off x="5885718" y="861605"/>
              <a:ext cx="2027360" cy="1569660"/>
            </a:xfrm>
            <a:prstGeom prst="rect">
              <a:avLst/>
            </a:prstGeom>
            <a:noFill/>
          </p:spPr>
          <p:txBody>
            <a:bodyPr wrap="square" lIns="108000" rIns="108000" rtlCol="0">
              <a:spAutoFit/>
            </a:bodyPr>
            <a:lstStyle/>
            <a:p>
              <a:r>
                <a:rPr lang="en-US" altLang="ko-KR" sz="3200" b="1" dirty="0" smtClean="0">
                  <a:solidFill>
                    <a:schemeClr val="accent1"/>
                  </a:solidFill>
                  <a:cs typeface="Arial" pitchFamily="34" charset="0"/>
                </a:rPr>
                <a:t>Marco Normativo</a:t>
              </a:r>
              <a:endParaRPr lang="ko-KR" altLang="en-US" sz="3200" b="1" dirty="0">
                <a:solidFill>
                  <a:schemeClr val="accent1"/>
                </a:solidFill>
                <a:cs typeface="Arial" pitchFamily="34" charset="0"/>
              </a:endParaRPr>
            </a:p>
          </p:txBody>
        </p:sp>
        <p:sp>
          <p:nvSpPr>
            <p:cNvPr id="32" name="TextBox 31">
              <a:extLst>
                <a:ext uri="{FF2B5EF4-FFF2-40B4-BE49-F238E27FC236}">
                  <a16:creationId xmlns:a16="http://schemas.microsoft.com/office/drawing/2014/main" id="{B4D62263-8094-4A24-AC0A-22C7E1F41C66}"/>
                </a:ext>
              </a:extLst>
            </p:cNvPr>
            <p:cNvSpPr txBox="1"/>
            <p:nvPr/>
          </p:nvSpPr>
          <p:spPr>
            <a:xfrm>
              <a:off x="4801964" y="769274"/>
              <a:ext cx="1083753" cy="769440"/>
            </a:xfrm>
            <a:prstGeom prst="rect">
              <a:avLst/>
            </a:prstGeom>
            <a:noFill/>
          </p:spPr>
          <p:txBody>
            <a:bodyPr wrap="square" lIns="108000" rIns="108000" rtlCol="0">
              <a:spAutoFit/>
            </a:bodyPr>
            <a:lstStyle/>
            <a:p>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grpSp>
      <p:grpSp>
        <p:nvGrpSpPr>
          <p:cNvPr id="35" name="Group 34">
            <a:extLst>
              <a:ext uri="{FF2B5EF4-FFF2-40B4-BE49-F238E27FC236}">
                <a16:creationId xmlns:a16="http://schemas.microsoft.com/office/drawing/2014/main" id="{F29A9482-0BB9-4BBB-9DA9-40704BA0B6D7}"/>
              </a:ext>
            </a:extLst>
          </p:cNvPr>
          <p:cNvGrpSpPr/>
          <p:nvPr/>
        </p:nvGrpSpPr>
        <p:grpSpPr>
          <a:xfrm>
            <a:off x="4872302" y="1574684"/>
            <a:ext cx="6204667" cy="769441"/>
            <a:chOff x="4801964" y="769273"/>
            <a:chExt cx="3111113" cy="945511"/>
          </a:xfrm>
        </p:grpSpPr>
        <p:sp>
          <p:nvSpPr>
            <p:cNvPr id="36" name="TextBox 35">
              <a:extLst>
                <a:ext uri="{FF2B5EF4-FFF2-40B4-BE49-F238E27FC236}">
                  <a16:creationId xmlns:a16="http://schemas.microsoft.com/office/drawing/2014/main" id="{8F9D5F53-8BDB-4060-A369-7166B62D31AC}"/>
                </a:ext>
              </a:extLst>
            </p:cNvPr>
            <p:cNvSpPr txBox="1"/>
            <p:nvPr/>
          </p:nvSpPr>
          <p:spPr>
            <a:xfrm>
              <a:off x="5901890" y="861605"/>
              <a:ext cx="2011187" cy="718588"/>
            </a:xfrm>
            <a:prstGeom prst="rect">
              <a:avLst/>
            </a:prstGeom>
            <a:noFill/>
          </p:spPr>
          <p:txBody>
            <a:bodyPr wrap="square" lIns="108000" rIns="108000" rtlCol="0">
              <a:spAutoFit/>
            </a:bodyPr>
            <a:lstStyle/>
            <a:p>
              <a:r>
                <a:rPr lang="en-US" altLang="ko-KR" sz="3200" b="1" dirty="0" smtClean="0">
                  <a:solidFill>
                    <a:srgbClr val="FF0000"/>
                  </a:solidFill>
                  <a:cs typeface="Arial" pitchFamily="34" charset="0"/>
                </a:rPr>
                <a:t>Definición</a:t>
              </a:r>
              <a:endParaRPr lang="ko-KR" altLang="en-US" sz="3200" b="1" dirty="0">
                <a:solidFill>
                  <a:srgbClr val="FF0000"/>
                </a:solidFill>
                <a:cs typeface="Arial" pitchFamily="34" charset="0"/>
              </a:endParaRPr>
            </a:p>
          </p:txBody>
        </p:sp>
        <p:sp>
          <p:nvSpPr>
            <p:cNvPr id="37" name="TextBox 36">
              <a:extLst>
                <a:ext uri="{FF2B5EF4-FFF2-40B4-BE49-F238E27FC236}">
                  <a16:creationId xmlns:a16="http://schemas.microsoft.com/office/drawing/2014/main" id="{E4B99F31-10CA-410D-B32B-B690FD5F9CA2}"/>
                </a:ext>
              </a:extLst>
            </p:cNvPr>
            <p:cNvSpPr txBox="1"/>
            <p:nvPr/>
          </p:nvSpPr>
          <p:spPr>
            <a:xfrm>
              <a:off x="4801964" y="769273"/>
              <a:ext cx="1083753" cy="945511"/>
            </a:xfrm>
            <a:prstGeom prst="rect">
              <a:avLst/>
            </a:prstGeom>
            <a:noFill/>
          </p:spPr>
          <p:txBody>
            <a:bodyPr wrap="square" lIns="108000" rIns="108000" rtlCol="0">
              <a:spAutoFit/>
            </a:bodyPr>
            <a:lstStyle/>
            <a:p>
              <a:r>
                <a:rPr lang="en-US" altLang="ko-KR" sz="4400" b="1" dirty="0">
                  <a:solidFill>
                    <a:srgbClr val="FF0000"/>
                  </a:solidFill>
                  <a:cs typeface="Arial" pitchFamily="34" charset="0"/>
                </a:rPr>
                <a:t>02</a:t>
              </a:r>
              <a:endParaRPr lang="ko-KR" altLang="en-US" sz="4400" b="1" dirty="0">
                <a:solidFill>
                  <a:srgbClr val="FF0000"/>
                </a:solidFill>
                <a:cs typeface="Arial" pitchFamily="34" charset="0"/>
              </a:endParaRPr>
            </a:p>
          </p:txBody>
        </p:sp>
      </p:grpSp>
      <p:grpSp>
        <p:nvGrpSpPr>
          <p:cNvPr id="40" name="Group 39">
            <a:extLst>
              <a:ext uri="{FF2B5EF4-FFF2-40B4-BE49-F238E27FC236}">
                <a16:creationId xmlns:a16="http://schemas.microsoft.com/office/drawing/2014/main" id="{28A98704-98A0-4A18-8AC3-EA1D3F6FE2F4}"/>
              </a:ext>
            </a:extLst>
          </p:cNvPr>
          <p:cNvGrpSpPr/>
          <p:nvPr/>
        </p:nvGrpSpPr>
        <p:grpSpPr>
          <a:xfrm>
            <a:off x="4872301" y="2185875"/>
            <a:ext cx="6440574" cy="769441"/>
            <a:chOff x="4801964" y="769273"/>
            <a:chExt cx="3074542" cy="769441"/>
          </a:xfrm>
        </p:grpSpPr>
        <p:sp>
          <p:nvSpPr>
            <p:cNvPr id="41" name="TextBox 40">
              <a:extLst>
                <a:ext uri="{FF2B5EF4-FFF2-40B4-BE49-F238E27FC236}">
                  <a16:creationId xmlns:a16="http://schemas.microsoft.com/office/drawing/2014/main" id="{72ED1CBC-3898-44F5-A22C-B6EF29C7DAB0}"/>
                </a:ext>
              </a:extLst>
            </p:cNvPr>
            <p:cNvSpPr txBox="1"/>
            <p:nvPr/>
          </p:nvSpPr>
          <p:spPr>
            <a:xfrm>
              <a:off x="5849146" y="858238"/>
              <a:ext cx="2027360" cy="584775"/>
            </a:xfrm>
            <a:prstGeom prst="rect">
              <a:avLst/>
            </a:prstGeom>
            <a:noFill/>
          </p:spPr>
          <p:txBody>
            <a:bodyPr wrap="square" lIns="108000" rIns="108000" rtlCol="0">
              <a:spAutoFit/>
            </a:bodyPr>
            <a:lstStyle/>
            <a:p>
              <a:r>
                <a:rPr lang="en-US" altLang="ko-KR" sz="3200" b="1" dirty="0" smtClean="0">
                  <a:solidFill>
                    <a:schemeClr val="accent3"/>
                  </a:solidFill>
                  <a:cs typeface="Arial" pitchFamily="34" charset="0"/>
                </a:rPr>
                <a:t>Alcance</a:t>
              </a:r>
              <a:endParaRPr lang="ko-KR" altLang="en-US" sz="3200" b="1" dirty="0">
                <a:solidFill>
                  <a:schemeClr val="accent3"/>
                </a:solidFill>
                <a:cs typeface="Arial" pitchFamily="34" charset="0"/>
              </a:endParaRPr>
            </a:p>
          </p:txBody>
        </p:sp>
        <p:sp>
          <p:nvSpPr>
            <p:cNvPr id="42" name="TextBox 41">
              <a:extLst>
                <a:ext uri="{FF2B5EF4-FFF2-40B4-BE49-F238E27FC236}">
                  <a16:creationId xmlns:a16="http://schemas.microsoft.com/office/drawing/2014/main" id="{BC4DC066-D33A-499D-A553-701CF9D5484D}"/>
                </a:ext>
              </a:extLst>
            </p:cNvPr>
            <p:cNvSpPr txBox="1"/>
            <p:nvPr/>
          </p:nvSpPr>
          <p:spPr>
            <a:xfrm>
              <a:off x="4801964" y="769273"/>
              <a:ext cx="1083753" cy="769441"/>
            </a:xfrm>
            <a:prstGeom prst="rect">
              <a:avLst/>
            </a:prstGeom>
            <a:noFill/>
          </p:spPr>
          <p:txBody>
            <a:bodyPr wrap="square" lIns="108000" rIns="108000" rtlCol="0">
              <a:spAutoFit/>
            </a:bodyPr>
            <a:lstStyle/>
            <a:p>
              <a:r>
                <a:rPr lang="en-US" altLang="ko-KR" sz="4400" b="1" dirty="0">
                  <a:solidFill>
                    <a:schemeClr val="accent3"/>
                  </a:solidFill>
                  <a:cs typeface="Arial" pitchFamily="34" charset="0"/>
                </a:rPr>
                <a:t>03</a:t>
              </a:r>
              <a:endParaRPr lang="ko-KR" altLang="en-US" sz="4400" b="1" dirty="0">
                <a:solidFill>
                  <a:schemeClr val="accent3"/>
                </a:solidFill>
                <a:cs typeface="Arial" pitchFamily="34" charset="0"/>
              </a:endParaRPr>
            </a:p>
          </p:txBody>
        </p:sp>
      </p:grpSp>
      <p:grpSp>
        <p:nvGrpSpPr>
          <p:cNvPr id="45" name="Group 44">
            <a:extLst>
              <a:ext uri="{FF2B5EF4-FFF2-40B4-BE49-F238E27FC236}">
                <a16:creationId xmlns:a16="http://schemas.microsoft.com/office/drawing/2014/main" id="{0F68E452-6B62-498E-820B-F351EEBFB4AB}"/>
              </a:ext>
            </a:extLst>
          </p:cNvPr>
          <p:cNvGrpSpPr/>
          <p:nvPr/>
        </p:nvGrpSpPr>
        <p:grpSpPr>
          <a:xfrm>
            <a:off x="4872302" y="2751459"/>
            <a:ext cx="6602621" cy="1075472"/>
            <a:chOff x="4801964" y="637485"/>
            <a:chExt cx="3075430" cy="1075472"/>
          </a:xfrm>
        </p:grpSpPr>
        <p:sp>
          <p:nvSpPr>
            <p:cNvPr id="46" name="TextBox 45">
              <a:extLst>
                <a:ext uri="{FF2B5EF4-FFF2-40B4-BE49-F238E27FC236}">
                  <a16:creationId xmlns:a16="http://schemas.microsoft.com/office/drawing/2014/main" id="{F52D3670-6B44-44A8-AB39-1DF3E37BBC71}"/>
                </a:ext>
              </a:extLst>
            </p:cNvPr>
            <p:cNvSpPr txBox="1"/>
            <p:nvPr/>
          </p:nvSpPr>
          <p:spPr>
            <a:xfrm>
              <a:off x="5823740" y="758850"/>
              <a:ext cx="2053654" cy="954107"/>
            </a:xfrm>
            <a:prstGeom prst="rect">
              <a:avLst/>
            </a:prstGeom>
            <a:noFill/>
          </p:spPr>
          <p:txBody>
            <a:bodyPr wrap="square" lIns="108000" rIns="108000" rtlCol="0">
              <a:spAutoFit/>
            </a:bodyPr>
            <a:lstStyle/>
            <a:p>
              <a:r>
                <a:rPr lang="en-US" altLang="ko-KR" sz="2800" b="1" dirty="0" smtClean="0">
                  <a:solidFill>
                    <a:schemeClr val="accent4"/>
                  </a:solidFill>
                  <a:cs typeface="Arial" pitchFamily="34" charset="0"/>
                </a:rPr>
                <a:t>Registro de Bienes en el Mercado Virtual</a:t>
              </a:r>
              <a:endParaRPr lang="ko-KR" altLang="en-US" sz="2800" b="1" dirty="0">
                <a:solidFill>
                  <a:schemeClr val="accent4"/>
                </a:solidFill>
                <a:cs typeface="Arial" pitchFamily="34" charset="0"/>
              </a:endParaRPr>
            </a:p>
          </p:txBody>
        </p:sp>
        <p:sp>
          <p:nvSpPr>
            <p:cNvPr id="47" name="TextBox 46">
              <a:extLst>
                <a:ext uri="{FF2B5EF4-FFF2-40B4-BE49-F238E27FC236}">
                  <a16:creationId xmlns:a16="http://schemas.microsoft.com/office/drawing/2014/main" id="{2531E0AB-40FE-4B9E-A803-E7E16D534668}"/>
                </a:ext>
              </a:extLst>
            </p:cNvPr>
            <p:cNvSpPr txBox="1"/>
            <p:nvPr/>
          </p:nvSpPr>
          <p:spPr>
            <a:xfrm>
              <a:off x="4801964" y="637485"/>
              <a:ext cx="1083753" cy="769441"/>
            </a:xfrm>
            <a:prstGeom prst="rect">
              <a:avLst/>
            </a:prstGeom>
            <a:noFill/>
          </p:spPr>
          <p:txBody>
            <a:bodyPr wrap="square" lIns="108000" rIns="108000" rtlCol="0">
              <a:spAutoFit/>
            </a:bodyPr>
            <a:lstStyle/>
            <a:p>
              <a:r>
                <a:rPr lang="en-US" altLang="ko-KR" sz="4400" b="1" dirty="0">
                  <a:solidFill>
                    <a:schemeClr val="accent4"/>
                  </a:solidFill>
                  <a:cs typeface="Arial" pitchFamily="34" charset="0"/>
                </a:rPr>
                <a:t>04</a:t>
              </a:r>
              <a:endParaRPr lang="ko-KR" altLang="en-US" sz="4400" b="1" dirty="0">
                <a:solidFill>
                  <a:schemeClr val="accent4"/>
                </a:solidFill>
                <a:cs typeface="Arial" pitchFamily="34" charset="0"/>
              </a:endParaRPr>
            </a:p>
          </p:txBody>
        </p:sp>
      </p:grpSp>
      <p:grpSp>
        <p:nvGrpSpPr>
          <p:cNvPr id="23" name="Group 20">
            <a:extLst>
              <a:ext uri="{FF2B5EF4-FFF2-40B4-BE49-F238E27FC236}">
                <a16:creationId xmlns:a16="http://schemas.microsoft.com/office/drawing/2014/main" id="{2BDD9671-980F-4D39-AC36-829789932DA1}"/>
              </a:ext>
            </a:extLst>
          </p:cNvPr>
          <p:cNvGrpSpPr/>
          <p:nvPr/>
        </p:nvGrpSpPr>
        <p:grpSpPr>
          <a:xfrm>
            <a:off x="4872300" y="3826931"/>
            <a:ext cx="6297267" cy="769441"/>
            <a:chOff x="4703798" y="8653355"/>
            <a:chExt cx="3111114" cy="2186831"/>
          </a:xfrm>
        </p:grpSpPr>
        <p:sp>
          <p:nvSpPr>
            <p:cNvPr id="24" name="TextBox 21">
              <a:extLst>
                <a:ext uri="{FF2B5EF4-FFF2-40B4-BE49-F238E27FC236}">
                  <a16:creationId xmlns:a16="http://schemas.microsoft.com/office/drawing/2014/main" id="{5582A2FA-B0A9-4D2C-A2C0-EC42A4DCCE74}"/>
                </a:ext>
              </a:extLst>
            </p:cNvPr>
            <p:cNvSpPr txBox="1"/>
            <p:nvPr/>
          </p:nvSpPr>
          <p:spPr>
            <a:xfrm>
              <a:off x="5787552" y="8875332"/>
              <a:ext cx="2027360" cy="1661991"/>
            </a:xfrm>
            <a:prstGeom prst="rect">
              <a:avLst/>
            </a:prstGeom>
            <a:noFill/>
          </p:spPr>
          <p:txBody>
            <a:bodyPr wrap="square" lIns="108000" rIns="108000" rtlCol="0">
              <a:spAutoFit/>
            </a:bodyPr>
            <a:lstStyle/>
            <a:p>
              <a:r>
                <a:rPr lang="en-US" altLang="ko-KR" sz="3200" b="1" dirty="0">
                  <a:solidFill>
                    <a:schemeClr val="accent5"/>
                  </a:solidFill>
                  <a:cs typeface="Arial" pitchFamily="34" charset="0"/>
                </a:rPr>
                <a:t>Criterio de Seriedad</a:t>
              </a:r>
              <a:endParaRPr lang="ko-KR" altLang="en-US" sz="3200" b="1" dirty="0">
                <a:solidFill>
                  <a:schemeClr val="accent5"/>
                </a:solidFill>
                <a:cs typeface="Arial" pitchFamily="34" charset="0"/>
              </a:endParaRPr>
            </a:p>
          </p:txBody>
        </p:sp>
        <p:sp>
          <p:nvSpPr>
            <p:cNvPr id="25" name="TextBox 31">
              <a:extLst>
                <a:ext uri="{FF2B5EF4-FFF2-40B4-BE49-F238E27FC236}">
                  <a16:creationId xmlns:a16="http://schemas.microsoft.com/office/drawing/2014/main" id="{B4D62263-8094-4A24-AC0A-22C7E1F41C66}"/>
                </a:ext>
              </a:extLst>
            </p:cNvPr>
            <p:cNvSpPr txBox="1"/>
            <p:nvPr/>
          </p:nvSpPr>
          <p:spPr>
            <a:xfrm>
              <a:off x="4703798" y="8653355"/>
              <a:ext cx="1083753" cy="2186831"/>
            </a:xfrm>
            <a:prstGeom prst="rect">
              <a:avLst/>
            </a:prstGeom>
            <a:noFill/>
          </p:spPr>
          <p:txBody>
            <a:bodyPr wrap="square" lIns="108000" rIns="108000" rtlCol="0">
              <a:spAutoFit/>
            </a:bodyPr>
            <a:lstStyle/>
            <a:p>
              <a:r>
                <a:rPr lang="en-US" altLang="ko-KR" sz="4400" b="1" dirty="0" smtClean="0">
                  <a:solidFill>
                    <a:schemeClr val="accent5"/>
                  </a:solidFill>
                  <a:cs typeface="Arial" pitchFamily="34" charset="0"/>
                </a:rPr>
                <a:t>05</a:t>
              </a:r>
              <a:endParaRPr lang="ko-KR" altLang="en-US" sz="4400" b="1" dirty="0">
                <a:solidFill>
                  <a:schemeClr val="accent5"/>
                </a:solidFill>
                <a:cs typeface="Arial" pitchFamily="34" charset="0"/>
              </a:endParaRPr>
            </a:p>
          </p:txBody>
        </p:sp>
      </p:grpSp>
      <p:grpSp>
        <p:nvGrpSpPr>
          <p:cNvPr id="26" name="Group 20">
            <a:extLst>
              <a:ext uri="{FF2B5EF4-FFF2-40B4-BE49-F238E27FC236}">
                <a16:creationId xmlns:a16="http://schemas.microsoft.com/office/drawing/2014/main" id="{2BDD9671-980F-4D39-AC36-829789932DA1}"/>
              </a:ext>
            </a:extLst>
          </p:cNvPr>
          <p:cNvGrpSpPr/>
          <p:nvPr/>
        </p:nvGrpSpPr>
        <p:grpSpPr>
          <a:xfrm>
            <a:off x="4872300" y="4459900"/>
            <a:ext cx="6297267" cy="769441"/>
            <a:chOff x="4703798" y="8653355"/>
            <a:chExt cx="3111114" cy="2186831"/>
          </a:xfrm>
        </p:grpSpPr>
        <p:sp>
          <p:nvSpPr>
            <p:cNvPr id="27" name="TextBox 21">
              <a:extLst>
                <a:ext uri="{FF2B5EF4-FFF2-40B4-BE49-F238E27FC236}">
                  <a16:creationId xmlns:a16="http://schemas.microsoft.com/office/drawing/2014/main" id="{5582A2FA-B0A9-4D2C-A2C0-EC42A4DCCE74}"/>
                </a:ext>
              </a:extLst>
            </p:cNvPr>
            <p:cNvSpPr txBox="1"/>
            <p:nvPr/>
          </p:nvSpPr>
          <p:spPr>
            <a:xfrm>
              <a:off x="5787552" y="8875332"/>
              <a:ext cx="2027360" cy="1661991"/>
            </a:xfrm>
            <a:prstGeom prst="rect">
              <a:avLst/>
            </a:prstGeom>
            <a:noFill/>
          </p:spPr>
          <p:txBody>
            <a:bodyPr wrap="square" lIns="108000" rIns="108000" rtlCol="0">
              <a:spAutoFit/>
            </a:bodyPr>
            <a:lstStyle/>
            <a:p>
              <a:r>
                <a:rPr lang="en-US" altLang="ko-KR" sz="3200" b="1" dirty="0" smtClean="0">
                  <a:solidFill>
                    <a:schemeClr val="tx2"/>
                  </a:solidFill>
                  <a:cs typeface="Arial" pitchFamily="34" charset="0"/>
                </a:rPr>
                <a:t>Obligaciones</a:t>
              </a:r>
              <a:endParaRPr lang="ko-KR" altLang="en-US" sz="3200" b="1" dirty="0">
                <a:solidFill>
                  <a:schemeClr val="tx2"/>
                </a:solidFill>
                <a:cs typeface="Arial" pitchFamily="34" charset="0"/>
              </a:endParaRPr>
            </a:p>
          </p:txBody>
        </p:sp>
        <p:sp>
          <p:nvSpPr>
            <p:cNvPr id="28" name="TextBox 31">
              <a:extLst>
                <a:ext uri="{FF2B5EF4-FFF2-40B4-BE49-F238E27FC236}">
                  <a16:creationId xmlns:a16="http://schemas.microsoft.com/office/drawing/2014/main" id="{B4D62263-8094-4A24-AC0A-22C7E1F41C66}"/>
                </a:ext>
              </a:extLst>
            </p:cNvPr>
            <p:cNvSpPr txBox="1"/>
            <p:nvPr/>
          </p:nvSpPr>
          <p:spPr>
            <a:xfrm>
              <a:off x="4703798" y="8653355"/>
              <a:ext cx="1083753" cy="2186831"/>
            </a:xfrm>
            <a:prstGeom prst="rect">
              <a:avLst/>
            </a:prstGeom>
            <a:noFill/>
          </p:spPr>
          <p:txBody>
            <a:bodyPr wrap="square" lIns="108000" rIns="108000" rtlCol="0">
              <a:spAutoFit/>
            </a:bodyPr>
            <a:lstStyle/>
            <a:p>
              <a:r>
                <a:rPr lang="en-US" altLang="ko-KR" sz="4400" b="1" dirty="0" smtClean="0">
                  <a:solidFill>
                    <a:schemeClr val="tx2"/>
                  </a:solidFill>
                  <a:cs typeface="Arial" pitchFamily="34" charset="0"/>
                </a:rPr>
                <a:t>06</a:t>
              </a:r>
              <a:endParaRPr lang="ko-KR" altLang="en-US" sz="4400" b="1" dirty="0">
                <a:solidFill>
                  <a:schemeClr val="tx2"/>
                </a:solidFill>
                <a:cs typeface="Arial" pitchFamily="34" charset="0"/>
              </a:endParaRPr>
            </a:p>
          </p:txBody>
        </p:sp>
      </p:grpSp>
      <p:grpSp>
        <p:nvGrpSpPr>
          <p:cNvPr id="29" name="Group 20">
            <a:extLst>
              <a:ext uri="{FF2B5EF4-FFF2-40B4-BE49-F238E27FC236}">
                <a16:creationId xmlns:a16="http://schemas.microsoft.com/office/drawing/2014/main" id="{2BDD9671-980F-4D39-AC36-829789932DA1}"/>
              </a:ext>
            </a:extLst>
          </p:cNvPr>
          <p:cNvGrpSpPr/>
          <p:nvPr/>
        </p:nvGrpSpPr>
        <p:grpSpPr>
          <a:xfrm>
            <a:off x="4910605" y="5103012"/>
            <a:ext cx="6258963" cy="1452955"/>
            <a:chOff x="4722722" y="8682182"/>
            <a:chExt cx="3092190" cy="4129448"/>
          </a:xfrm>
        </p:grpSpPr>
        <p:sp>
          <p:nvSpPr>
            <p:cNvPr id="30" name="TextBox 21">
              <a:extLst>
                <a:ext uri="{FF2B5EF4-FFF2-40B4-BE49-F238E27FC236}">
                  <a16:creationId xmlns:a16="http://schemas.microsoft.com/office/drawing/2014/main" id="{5582A2FA-B0A9-4D2C-A2C0-EC42A4DCCE74}"/>
                </a:ext>
              </a:extLst>
            </p:cNvPr>
            <p:cNvSpPr txBox="1"/>
            <p:nvPr/>
          </p:nvSpPr>
          <p:spPr>
            <a:xfrm>
              <a:off x="5787552" y="8875331"/>
              <a:ext cx="2027360" cy="3936299"/>
            </a:xfrm>
            <a:prstGeom prst="rect">
              <a:avLst/>
            </a:prstGeom>
            <a:noFill/>
          </p:spPr>
          <p:txBody>
            <a:bodyPr wrap="square" lIns="108000" rIns="108000" rtlCol="0">
              <a:spAutoFit/>
            </a:bodyPr>
            <a:lstStyle/>
            <a:p>
              <a:r>
                <a:rPr lang="en-US" altLang="ko-KR" sz="2800" b="1" dirty="0" smtClean="0">
                  <a:solidFill>
                    <a:schemeClr val="accent1">
                      <a:lumMod val="75000"/>
                    </a:schemeClr>
                  </a:solidFill>
                  <a:cs typeface="Arial" pitchFamily="34" charset="0"/>
                </a:rPr>
                <a:t>Reporte de Precios y/o Inexistencias – Caso Práctico</a:t>
              </a:r>
              <a:endParaRPr lang="ko-KR" altLang="en-US" sz="2800" b="1" dirty="0">
                <a:solidFill>
                  <a:schemeClr val="accent1">
                    <a:lumMod val="75000"/>
                  </a:schemeClr>
                </a:solidFill>
                <a:cs typeface="Arial" pitchFamily="34" charset="0"/>
              </a:endParaRPr>
            </a:p>
          </p:txBody>
        </p:sp>
        <p:sp>
          <p:nvSpPr>
            <p:cNvPr id="31" name="TextBox 31">
              <a:extLst>
                <a:ext uri="{FF2B5EF4-FFF2-40B4-BE49-F238E27FC236}">
                  <a16:creationId xmlns:a16="http://schemas.microsoft.com/office/drawing/2014/main" id="{B4D62263-8094-4A24-AC0A-22C7E1F41C66}"/>
                </a:ext>
              </a:extLst>
            </p:cNvPr>
            <p:cNvSpPr txBox="1"/>
            <p:nvPr/>
          </p:nvSpPr>
          <p:spPr>
            <a:xfrm>
              <a:off x="4722722" y="8682182"/>
              <a:ext cx="1083753" cy="2186831"/>
            </a:xfrm>
            <a:prstGeom prst="rect">
              <a:avLst/>
            </a:prstGeom>
            <a:noFill/>
          </p:spPr>
          <p:txBody>
            <a:bodyPr wrap="square" lIns="108000" rIns="108000" rtlCol="0">
              <a:spAutoFit/>
            </a:bodyPr>
            <a:lstStyle/>
            <a:p>
              <a:r>
                <a:rPr lang="en-US" altLang="ko-KR" sz="4400" b="1" dirty="0" smtClean="0">
                  <a:solidFill>
                    <a:schemeClr val="accent1">
                      <a:lumMod val="75000"/>
                    </a:schemeClr>
                  </a:solidFill>
                  <a:cs typeface="Arial" pitchFamily="34" charset="0"/>
                </a:rPr>
                <a:t>07</a:t>
              </a:r>
              <a:endParaRPr lang="ko-KR" altLang="en-US" sz="4400" b="1" dirty="0">
                <a:solidFill>
                  <a:schemeClr val="accent1">
                    <a:lumMod val="75000"/>
                  </a:schemeClr>
                </a:solidFill>
                <a:cs typeface="Arial" pitchFamily="34" charset="0"/>
              </a:endParaRPr>
            </a:p>
          </p:txBody>
        </p:sp>
      </p:grpSp>
    </p:spTree>
    <p:extLst>
      <p:ext uri="{BB962C8B-B14F-4D97-AF65-F5344CB8AC3E}">
        <p14:creationId xmlns:p14="http://schemas.microsoft.com/office/powerpoint/2010/main" val="1922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a:extLst>
              <a:ext uri="{FF2B5EF4-FFF2-40B4-BE49-F238E27FC236}">
                <a16:creationId xmlns:a16="http://schemas.microsoft.com/office/drawing/2014/main" id="{8D6579FB-80AA-4EBF-AE14-BA4BC4C2CF12}"/>
              </a:ext>
            </a:extLst>
          </p:cNvPr>
          <p:cNvSpPr txBox="1"/>
          <p:nvPr/>
        </p:nvSpPr>
        <p:spPr>
          <a:xfrm>
            <a:off x="567718" y="447756"/>
            <a:ext cx="4281868" cy="769441"/>
          </a:xfrm>
          <a:prstGeom prst="rect">
            <a:avLst/>
          </a:prstGeom>
          <a:noFill/>
        </p:spPr>
        <p:txBody>
          <a:bodyPr wrap="square" rtlCol="0" anchor="ctr">
            <a:spAutoFit/>
          </a:bodyPr>
          <a:lstStyle/>
          <a:p>
            <a:r>
              <a:rPr lang="en-US" altLang="ko-KR" sz="4400" dirty="0" smtClean="0">
                <a:solidFill>
                  <a:schemeClr val="bg1"/>
                </a:solidFill>
                <a:cs typeface="Arial" pitchFamily="34" charset="0"/>
              </a:rPr>
              <a:t>Previamente…</a:t>
            </a:r>
            <a:endParaRPr lang="ko-KR" altLang="en-US" sz="4400" dirty="0">
              <a:solidFill>
                <a:schemeClr val="bg1"/>
              </a:solidFill>
              <a:cs typeface="Arial" pitchFamily="34" charset="0"/>
            </a:endParaRPr>
          </a:p>
        </p:txBody>
      </p:sp>
      <p:pic>
        <p:nvPicPr>
          <p:cNvPr id="1026" name="Picture 2" descr="G:\EXPO MERCADO VIRTUAL\ofic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4" y="2539093"/>
            <a:ext cx="3482975" cy="3018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G:\EXPO MERCADO VIRTUAL\mat limpie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586" y="5178199"/>
            <a:ext cx="2604407" cy="1492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G:\EXPO MERCADO VIRTUAL\material escritor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586" y="1682538"/>
            <a:ext cx="2604407" cy="1435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5 Imagen" descr="Equipo De Oficina Impresora Isométrico Estilo De Los Muebles De Papel  Interior. Conjunto De Vector Isométrica Equipo De Oficina Pen Tablet  Industria De La Computación. Isométrica Sala De Altavoces De Equipos D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586" y="3469820"/>
            <a:ext cx="2604407" cy="1440997"/>
          </a:xfrm>
          <a:prstGeom prst="rect">
            <a:avLst/>
          </a:prstGeom>
          <a:ln>
            <a:noFill/>
          </a:ln>
          <a:effectLst>
            <a:outerShdw blurRad="292100" dist="139700" dir="2700000" algn="tl" rotWithShape="0">
              <a:srgbClr val="333333">
                <a:alpha val="65000"/>
              </a:srgbClr>
            </a:outerShdw>
          </a:effectLst>
        </p:spPr>
      </p:pic>
      <p:pic>
        <p:nvPicPr>
          <p:cNvPr id="1029" name="Picture 5" descr="G:\EXPO MERCADO VIRTUAL\control material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9562" y="3094032"/>
            <a:ext cx="2864982" cy="1909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AutoShape 7" descr="CÓMO COMPRAR MATERIALES ELÉCTRICOS ONLINE? 4 CONSEJOS CL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C:\Users\Usuario\Desktop\descarg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1983" y="870243"/>
            <a:ext cx="1902279" cy="1386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567718" y="1682538"/>
            <a:ext cx="3481768" cy="43123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t>Oficinas</a:t>
            </a:r>
            <a:endParaRPr lang="es-ES" b="1" dirty="0"/>
          </a:p>
        </p:txBody>
      </p:sp>
      <p:sp>
        <p:nvSpPr>
          <p:cNvPr id="11" name="10 Rectángulo redondeado"/>
          <p:cNvSpPr/>
          <p:nvPr/>
        </p:nvSpPr>
        <p:spPr>
          <a:xfrm>
            <a:off x="4712228" y="747488"/>
            <a:ext cx="2879122" cy="60033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s-ES" b="1" dirty="0"/>
              <a:t>M</a:t>
            </a:r>
            <a:r>
              <a:rPr lang="es-ES" b="1" dirty="0" smtClean="0"/>
              <a:t>aterial y equipamiento de oficinas: </a:t>
            </a:r>
            <a:endParaRPr lang="es-ES" b="1" dirty="0"/>
          </a:p>
        </p:txBody>
      </p:sp>
      <p:sp>
        <p:nvSpPr>
          <p:cNvPr id="12" name="11 Rectángulo redondeado"/>
          <p:cNvSpPr/>
          <p:nvPr/>
        </p:nvSpPr>
        <p:spPr>
          <a:xfrm>
            <a:off x="4905524" y="1471669"/>
            <a:ext cx="2323950" cy="27883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S" sz="1600" b="1" dirty="0" smtClean="0"/>
              <a:t>Material de escritorio</a:t>
            </a:r>
            <a:endParaRPr lang="es-ES" sz="1600" b="1" dirty="0"/>
          </a:p>
        </p:txBody>
      </p:sp>
      <p:sp>
        <p:nvSpPr>
          <p:cNvPr id="13" name="12 Rectángulo redondeado"/>
          <p:cNvSpPr/>
          <p:nvPr/>
        </p:nvSpPr>
        <p:spPr>
          <a:xfrm>
            <a:off x="4917771" y="3255509"/>
            <a:ext cx="2168829" cy="27023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s-ES" sz="1600" b="1" dirty="0" smtClean="0"/>
              <a:t>Equipos</a:t>
            </a:r>
            <a:endParaRPr lang="es-ES" sz="1600" b="1" dirty="0"/>
          </a:p>
        </p:txBody>
      </p:sp>
      <p:sp>
        <p:nvSpPr>
          <p:cNvPr id="14" name="13 Rectángulo redondeado"/>
          <p:cNvSpPr/>
          <p:nvPr/>
        </p:nvSpPr>
        <p:spPr>
          <a:xfrm>
            <a:off x="4917771" y="5038782"/>
            <a:ext cx="2168829" cy="27883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S" sz="1600" b="1" dirty="0" smtClean="0"/>
              <a:t>Material de limpieza</a:t>
            </a:r>
            <a:endParaRPr lang="es-ES" sz="1600" b="1" dirty="0"/>
          </a:p>
        </p:txBody>
      </p:sp>
      <p:sp>
        <p:nvSpPr>
          <p:cNvPr id="15" name="14 Rectángulo redondeado"/>
          <p:cNvSpPr/>
          <p:nvPr/>
        </p:nvSpPr>
        <p:spPr>
          <a:xfrm>
            <a:off x="8364460" y="2839229"/>
            <a:ext cx="2657326" cy="41628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S" sz="1600" b="1" dirty="0" smtClean="0"/>
              <a:t>Agotamiento o inutilización</a:t>
            </a:r>
            <a:endParaRPr lang="es-ES" sz="1600" b="1" dirty="0"/>
          </a:p>
        </p:txBody>
      </p:sp>
      <p:sp>
        <p:nvSpPr>
          <p:cNvPr id="5" name="4 Anillo"/>
          <p:cNvSpPr/>
          <p:nvPr/>
        </p:nvSpPr>
        <p:spPr>
          <a:xfrm>
            <a:off x="8197076" y="514349"/>
            <a:ext cx="2992093" cy="2098221"/>
          </a:xfrm>
          <a:prstGeom prst="donut">
            <a:avLst>
              <a:gd name="adj" fmla="val 21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16 Rectángulo redondeado"/>
          <p:cNvSpPr/>
          <p:nvPr/>
        </p:nvSpPr>
        <p:spPr>
          <a:xfrm>
            <a:off x="8364459" y="160338"/>
            <a:ext cx="2657326" cy="416280"/>
          </a:xfrm>
          <a:prstGeom prst="round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s-ES" sz="1600" b="1" dirty="0" smtClean="0">
                <a:solidFill>
                  <a:schemeClr val="bg1"/>
                </a:solidFill>
              </a:rPr>
              <a:t>MERCADO VIRTUAL</a:t>
            </a:r>
            <a:endParaRPr lang="es-ES" sz="1600" b="1" dirty="0">
              <a:solidFill>
                <a:schemeClr val="bg1"/>
              </a:solidFill>
            </a:endParaRPr>
          </a:p>
        </p:txBody>
      </p:sp>
      <p:cxnSp>
        <p:nvCxnSpPr>
          <p:cNvPr id="8" name="7 Conector recto de flecha"/>
          <p:cNvCxnSpPr/>
          <p:nvPr/>
        </p:nvCxnSpPr>
        <p:spPr>
          <a:xfrm>
            <a:off x="4122964" y="4048591"/>
            <a:ext cx="726622" cy="3"/>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0" name="9 Conector angular"/>
          <p:cNvCxnSpPr>
            <a:endCxn id="1028" idx="1"/>
          </p:cNvCxnSpPr>
          <p:nvPr/>
        </p:nvCxnSpPr>
        <p:spPr>
          <a:xfrm rot="5400000" flipH="1" flipV="1">
            <a:off x="3751936" y="2950944"/>
            <a:ext cx="1648293" cy="547007"/>
          </a:xfrm>
          <a:prstGeom prst="bentConnector2">
            <a:avLst/>
          </a:prstGeom>
          <a:ln w="38100">
            <a:tailEnd type="arrow"/>
          </a:ln>
        </p:spPr>
        <p:style>
          <a:lnRef idx="3">
            <a:schemeClr val="dk1"/>
          </a:lnRef>
          <a:fillRef idx="0">
            <a:schemeClr val="dk1"/>
          </a:fillRef>
          <a:effectRef idx="2">
            <a:schemeClr val="dk1"/>
          </a:effectRef>
          <a:fontRef idx="minor">
            <a:schemeClr val="tx1"/>
          </a:fontRef>
        </p:style>
      </p:cxnSp>
      <p:cxnSp>
        <p:nvCxnSpPr>
          <p:cNvPr id="25" name="24 Conector angular"/>
          <p:cNvCxnSpPr>
            <a:endCxn id="1027" idx="1"/>
          </p:cNvCxnSpPr>
          <p:nvPr/>
        </p:nvCxnSpPr>
        <p:spPr>
          <a:xfrm rot="16200000" flipH="1">
            <a:off x="3638274" y="4712898"/>
            <a:ext cx="1875616" cy="547007"/>
          </a:xfrm>
          <a:prstGeom prst="bentConnector2">
            <a:avLst/>
          </a:prstGeom>
          <a:ln w="38100">
            <a:tailEnd type="arrow"/>
          </a:ln>
        </p:spPr>
        <p:style>
          <a:lnRef idx="3">
            <a:schemeClr val="dk1"/>
          </a:lnRef>
          <a:fillRef idx="0">
            <a:schemeClr val="dk1"/>
          </a:fillRef>
          <a:effectRef idx="2">
            <a:schemeClr val="dk1"/>
          </a:effectRef>
          <a:fontRef idx="minor">
            <a:schemeClr val="tx1"/>
          </a:fontRef>
        </p:style>
      </p:cxnSp>
      <p:sp>
        <p:nvSpPr>
          <p:cNvPr id="26" name="25 Flecha arriba"/>
          <p:cNvSpPr/>
          <p:nvPr/>
        </p:nvSpPr>
        <p:spPr>
          <a:xfrm>
            <a:off x="9553496" y="2343150"/>
            <a:ext cx="357114" cy="49607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cxnSp>
        <p:nvCxnSpPr>
          <p:cNvPr id="28" name="27 Conector recto de flecha"/>
          <p:cNvCxnSpPr>
            <a:endCxn id="1029" idx="1"/>
          </p:cNvCxnSpPr>
          <p:nvPr/>
        </p:nvCxnSpPr>
        <p:spPr>
          <a:xfrm flipV="1">
            <a:off x="7519307" y="4048592"/>
            <a:ext cx="780255" cy="2"/>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024" name="1023 Conector angular"/>
          <p:cNvCxnSpPr>
            <a:stCxn id="1028" idx="3"/>
          </p:cNvCxnSpPr>
          <p:nvPr/>
        </p:nvCxnSpPr>
        <p:spPr>
          <a:xfrm>
            <a:off x="7453993" y="2400300"/>
            <a:ext cx="383721" cy="1648291"/>
          </a:xfrm>
          <a:prstGeom prst="bentConnector2">
            <a:avLst/>
          </a:prstGeom>
          <a:ln w="38100"/>
        </p:spPr>
        <p:style>
          <a:lnRef idx="3">
            <a:schemeClr val="dk1"/>
          </a:lnRef>
          <a:fillRef idx="0">
            <a:schemeClr val="dk1"/>
          </a:fillRef>
          <a:effectRef idx="2">
            <a:schemeClr val="dk1"/>
          </a:effectRef>
          <a:fontRef idx="minor">
            <a:schemeClr val="tx1"/>
          </a:fontRef>
        </p:style>
      </p:cxnSp>
      <p:cxnSp>
        <p:nvCxnSpPr>
          <p:cNvPr id="1030" name="1029 Conector angular"/>
          <p:cNvCxnSpPr>
            <a:stCxn id="1027" idx="3"/>
          </p:cNvCxnSpPr>
          <p:nvPr/>
        </p:nvCxnSpPr>
        <p:spPr>
          <a:xfrm flipV="1">
            <a:off x="7453993" y="4048594"/>
            <a:ext cx="383721" cy="1875616"/>
          </a:xfrm>
          <a:prstGeom prst="bentConnector2">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6368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F0318B-D3B1-43BA-8A2D-F9D8E0E39E69}"/>
              </a:ext>
            </a:extLst>
          </p:cNvPr>
          <p:cNvSpPr/>
          <p:nvPr/>
        </p:nvSpPr>
        <p:spPr>
          <a:xfrm>
            <a:off x="5555508" y="508650"/>
            <a:ext cx="6233050" cy="6070240"/>
          </a:xfrm>
          <a:prstGeom prst="rect">
            <a:avLst/>
          </a:prstGeom>
          <a:solidFill>
            <a:schemeClr val="accent1">
              <a:lumMod val="75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8B56C8-2ECC-40CE-8512-1AB853C9BE30}"/>
              </a:ext>
            </a:extLst>
          </p:cNvPr>
          <p:cNvSpPr txBox="1"/>
          <p:nvPr/>
        </p:nvSpPr>
        <p:spPr>
          <a:xfrm>
            <a:off x="466764" y="683064"/>
            <a:ext cx="4938614" cy="2308324"/>
          </a:xfrm>
          <a:prstGeom prst="rect">
            <a:avLst/>
          </a:prstGeom>
          <a:noFill/>
        </p:spPr>
        <p:txBody>
          <a:bodyPr wrap="square" rtlCol="0" anchor="ctr">
            <a:spAutoFit/>
          </a:bodyPr>
          <a:lstStyle/>
          <a:p>
            <a:r>
              <a:rPr lang="en-US" altLang="ko-KR" sz="4800" dirty="0" smtClean="0">
                <a:latin typeface="+mj-lt"/>
                <a:cs typeface="Arial" pitchFamily="34" charset="0"/>
              </a:rPr>
              <a:t>01 MARCO NORMATIVO</a:t>
            </a:r>
          </a:p>
          <a:p>
            <a:r>
              <a:rPr lang="en-US" altLang="ko-KR" sz="4800" dirty="0" smtClean="0">
                <a:latin typeface="+mj-lt"/>
                <a:cs typeface="Arial" pitchFamily="34" charset="0"/>
              </a:rPr>
              <a:t>Consideraciones</a:t>
            </a:r>
            <a:endParaRPr lang="ko-KR" altLang="en-US" sz="4800" dirty="0">
              <a:latin typeface="+mj-lt"/>
              <a:cs typeface="Arial" pitchFamily="34" charset="0"/>
            </a:endParaRPr>
          </a:p>
        </p:txBody>
      </p:sp>
      <p:grpSp>
        <p:nvGrpSpPr>
          <p:cNvPr id="9" name="Group 8">
            <a:extLst>
              <a:ext uri="{FF2B5EF4-FFF2-40B4-BE49-F238E27FC236}">
                <a16:creationId xmlns:a16="http://schemas.microsoft.com/office/drawing/2014/main" id="{9343FFC6-3B66-481A-8EAB-186C9E66AE41}"/>
              </a:ext>
            </a:extLst>
          </p:cNvPr>
          <p:cNvGrpSpPr/>
          <p:nvPr/>
        </p:nvGrpSpPr>
        <p:grpSpPr>
          <a:xfrm>
            <a:off x="6075175" y="941106"/>
            <a:ext cx="5193716" cy="4967408"/>
            <a:chOff x="6075175" y="884417"/>
            <a:chExt cx="5193716" cy="4967408"/>
          </a:xfrm>
        </p:grpSpPr>
        <p:sp>
          <p:nvSpPr>
            <p:cNvPr id="2" name="TextBox 1">
              <a:extLst>
                <a:ext uri="{FF2B5EF4-FFF2-40B4-BE49-F238E27FC236}">
                  <a16:creationId xmlns:a16="http://schemas.microsoft.com/office/drawing/2014/main" id="{29B5E35D-B967-4C12-8638-AF7EFA1816F9}"/>
                </a:ext>
              </a:extLst>
            </p:cNvPr>
            <p:cNvSpPr txBox="1"/>
            <p:nvPr/>
          </p:nvSpPr>
          <p:spPr>
            <a:xfrm>
              <a:off x="6075175" y="3820500"/>
              <a:ext cx="5193716" cy="2031325"/>
            </a:xfrm>
            <a:prstGeom prst="rect">
              <a:avLst/>
            </a:prstGeom>
            <a:noFill/>
          </p:spPr>
          <p:txBody>
            <a:bodyPr wrap="square" rtlCol="0">
              <a:spAutoFit/>
            </a:bodyPr>
            <a:lstStyle/>
            <a:p>
              <a:pPr algn="just"/>
              <a:r>
                <a:rPr lang="es-ES" altLang="ko-KR" dirty="0" smtClean="0">
                  <a:latin typeface="Century Gothic" pitchFamily="34" charset="0"/>
                  <a:cs typeface="Arial" pitchFamily="34" charset="0"/>
                </a:rPr>
                <a:t>Se aplican medidas con el fin de reactivar la economía nacional, optimizar la administración de los recursos públicos, incrementar la transparencia y fomentar la participación activa de los potenciales proveedores en las contrataciones de bienes y servicios</a:t>
              </a:r>
              <a:r>
                <a:rPr lang="es-ES" altLang="ko-KR" sz="1200" dirty="0" smtClean="0">
                  <a:solidFill>
                    <a:schemeClr val="bg1"/>
                  </a:solidFill>
                  <a:latin typeface="Century Gothic" pitchFamily="34" charset="0"/>
                  <a:cs typeface="Arial" pitchFamily="34" charset="0"/>
                </a:rPr>
                <a:t>.</a:t>
              </a:r>
              <a:endParaRPr lang="es-ES" altLang="ko-KR" sz="1200" dirty="0">
                <a:solidFill>
                  <a:schemeClr val="bg1"/>
                </a:solidFill>
                <a:latin typeface="Century Gothic" pitchFamily="34" charset="0"/>
                <a:cs typeface="Arial" pitchFamily="34" charset="0"/>
              </a:endParaRPr>
            </a:p>
          </p:txBody>
        </p:sp>
        <p:sp>
          <p:nvSpPr>
            <p:cNvPr id="7" name="TextBox 6">
              <a:extLst>
                <a:ext uri="{FF2B5EF4-FFF2-40B4-BE49-F238E27FC236}">
                  <a16:creationId xmlns:a16="http://schemas.microsoft.com/office/drawing/2014/main" id="{7C0A28FA-0024-4960-A914-3D5F5851C242}"/>
                </a:ext>
              </a:extLst>
            </p:cNvPr>
            <p:cNvSpPr txBox="1"/>
            <p:nvPr/>
          </p:nvSpPr>
          <p:spPr>
            <a:xfrm>
              <a:off x="6075175" y="884417"/>
              <a:ext cx="5193716" cy="2031325"/>
            </a:xfrm>
            <a:prstGeom prst="rect">
              <a:avLst/>
            </a:prstGeom>
            <a:noFill/>
          </p:spPr>
          <p:txBody>
            <a:bodyPr wrap="square" rtlCol="0">
              <a:spAutoFit/>
            </a:bodyPr>
            <a:lstStyle/>
            <a:p>
              <a:pPr algn="just"/>
              <a:r>
                <a:rPr lang="es-BO" altLang="ko-KR" dirty="0" smtClean="0">
                  <a:latin typeface="Century Gothic" pitchFamily="34" charset="0"/>
                  <a:cs typeface="Arial" pitchFamily="34" charset="0"/>
                </a:rPr>
                <a:t>El parágrafo II del Artículo 103 de la Constitución Política del Estado, determina que el Estado asumirá como política la implementación de estrategias para incorporar el conocimiento y aplicación de nuevas tecnologías de información y comunicación.</a:t>
              </a:r>
              <a:endParaRPr lang="ko-KR" altLang="en-US" dirty="0">
                <a:latin typeface="Century Gothic" pitchFamily="34" charset="0"/>
                <a:cs typeface="Arial" pitchFamily="34" charset="0"/>
              </a:endParaRPr>
            </a:p>
          </p:txBody>
        </p:sp>
      </p:grpSp>
    </p:spTree>
    <p:extLst>
      <p:ext uri="{BB962C8B-B14F-4D97-AF65-F5344CB8AC3E}">
        <p14:creationId xmlns:p14="http://schemas.microsoft.com/office/powerpoint/2010/main" val="240319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F0318B-D3B1-43BA-8A2D-F9D8E0E39E69}"/>
              </a:ext>
            </a:extLst>
          </p:cNvPr>
          <p:cNvSpPr/>
          <p:nvPr/>
        </p:nvSpPr>
        <p:spPr>
          <a:xfrm>
            <a:off x="5555508" y="508650"/>
            <a:ext cx="6233050" cy="6070240"/>
          </a:xfrm>
          <a:prstGeom prst="rect">
            <a:avLst/>
          </a:prstGeom>
          <a:solidFill>
            <a:schemeClr val="accent1">
              <a:lumMod val="75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8B56C8-2ECC-40CE-8512-1AB853C9BE30}"/>
              </a:ext>
            </a:extLst>
          </p:cNvPr>
          <p:cNvSpPr txBox="1"/>
          <p:nvPr/>
        </p:nvSpPr>
        <p:spPr>
          <a:xfrm>
            <a:off x="466764" y="683064"/>
            <a:ext cx="4938614" cy="2308324"/>
          </a:xfrm>
          <a:prstGeom prst="rect">
            <a:avLst/>
          </a:prstGeom>
          <a:noFill/>
        </p:spPr>
        <p:txBody>
          <a:bodyPr wrap="square" rtlCol="0" anchor="ctr">
            <a:spAutoFit/>
          </a:bodyPr>
          <a:lstStyle/>
          <a:p>
            <a:r>
              <a:rPr lang="en-US" altLang="ko-KR" sz="4800" dirty="0" smtClean="0">
                <a:latin typeface="+mj-lt"/>
                <a:cs typeface="Arial" pitchFamily="34" charset="0"/>
              </a:rPr>
              <a:t>01 MARCO NORMATIVO</a:t>
            </a:r>
          </a:p>
          <a:p>
            <a:r>
              <a:rPr lang="en-US" altLang="ko-KR" sz="4800" dirty="0" smtClean="0">
                <a:latin typeface="+mj-lt"/>
                <a:cs typeface="Arial" pitchFamily="34" charset="0"/>
              </a:rPr>
              <a:t>Consideraciones</a:t>
            </a:r>
            <a:endParaRPr lang="ko-KR" altLang="en-US" sz="4800" dirty="0">
              <a:latin typeface="+mj-lt"/>
              <a:cs typeface="Arial" pitchFamily="34" charset="0"/>
            </a:endParaRPr>
          </a:p>
        </p:txBody>
      </p:sp>
      <p:sp>
        <p:nvSpPr>
          <p:cNvPr id="7" name="TextBox 6">
            <a:extLst>
              <a:ext uri="{FF2B5EF4-FFF2-40B4-BE49-F238E27FC236}">
                <a16:creationId xmlns:a16="http://schemas.microsoft.com/office/drawing/2014/main" id="{7C0A28FA-0024-4960-A914-3D5F5851C242}"/>
              </a:ext>
            </a:extLst>
          </p:cNvPr>
          <p:cNvSpPr txBox="1"/>
          <p:nvPr/>
        </p:nvSpPr>
        <p:spPr>
          <a:xfrm>
            <a:off x="6075175" y="935155"/>
            <a:ext cx="5193716" cy="369332"/>
          </a:xfrm>
          <a:prstGeom prst="rect">
            <a:avLst/>
          </a:prstGeom>
          <a:noFill/>
        </p:spPr>
        <p:txBody>
          <a:bodyPr wrap="square" rtlCol="0">
            <a:spAutoFit/>
          </a:bodyPr>
          <a:lstStyle/>
          <a:p>
            <a:pPr algn="just"/>
            <a:endParaRPr lang="ko-KR" altLang="en-US" dirty="0">
              <a:cs typeface="Arial"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911732897"/>
              </p:ext>
            </p:extLst>
          </p:nvPr>
        </p:nvGraphicFramePr>
        <p:xfrm>
          <a:off x="5760999" y="1742894"/>
          <a:ext cx="5822067" cy="3779520"/>
        </p:xfrm>
        <a:graphic>
          <a:graphicData uri="http://schemas.openxmlformats.org/drawingml/2006/table">
            <a:tbl>
              <a:tblPr firstRow="1" bandRow="1">
                <a:tableStyleId>{93296810-A885-4BE3-A3E7-6D5BEEA58F35}</a:tableStyleId>
              </a:tblPr>
              <a:tblGrid>
                <a:gridCol w="1423685">
                  <a:extLst>
                    <a:ext uri="{9D8B030D-6E8A-4147-A177-3AD203B41FA5}">
                      <a16:colId xmlns:a16="http://schemas.microsoft.com/office/drawing/2014/main" val="1008291665"/>
                    </a:ext>
                  </a:extLst>
                </a:gridCol>
                <a:gridCol w="1585732">
                  <a:extLst>
                    <a:ext uri="{9D8B030D-6E8A-4147-A177-3AD203B41FA5}">
                      <a16:colId xmlns:a16="http://schemas.microsoft.com/office/drawing/2014/main" val="3963535501"/>
                    </a:ext>
                  </a:extLst>
                </a:gridCol>
                <a:gridCol w="2812650">
                  <a:extLst>
                    <a:ext uri="{9D8B030D-6E8A-4147-A177-3AD203B41FA5}">
                      <a16:colId xmlns:a16="http://schemas.microsoft.com/office/drawing/2014/main" val="4032743671"/>
                    </a:ext>
                  </a:extLst>
                </a:gridCol>
              </a:tblGrid>
              <a:tr h="374071">
                <a:tc>
                  <a:txBody>
                    <a:bodyPr/>
                    <a:lstStyle/>
                    <a:p>
                      <a:pPr algn="ctr"/>
                      <a:r>
                        <a:rPr lang="es-BO" sz="1400" dirty="0" smtClean="0">
                          <a:latin typeface="Century Gothic" pitchFamily="34" charset="0"/>
                        </a:rPr>
                        <a:t>NORMATIVA</a:t>
                      </a:r>
                      <a:endParaRPr lang="es-BO" sz="1400" dirty="0">
                        <a:latin typeface="Century Gothic" pitchFamily="34" charset="0"/>
                      </a:endParaRPr>
                    </a:p>
                  </a:txBody>
                  <a:tcPr anchor="ctr"/>
                </a:tc>
                <a:tc>
                  <a:txBody>
                    <a:bodyPr/>
                    <a:lstStyle/>
                    <a:p>
                      <a:pPr algn="ctr"/>
                      <a:r>
                        <a:rPr lang="es-BO" sz="1400" dirty="0" smtClean="0">
                          <a:latin typeface="Century Gothic" pitchFamily="34" charset="0"/>
                        </a:rPr>
                        <a:t>FECHA DE EMISIÓN</a:t>
                      </a:r>
                      <a:endParaRPr lang="es-BO" sz="1400" dirty="0">
                        <a:latin typeface="Century Gothic" pitchFamily="34" charset="0"/>
                      </a:endParaRPr>
                    </a:p>
                  </a:txBody>
                  <a:tcPr anchor="ctr"/>
                </a:tc>
                <a:tc>
                  <a:txBody>
                    <a:bodyPr/>
                    <a:lstStyle/>
                    <a:p>
                      <a:pPr algn="ctr"/>
                      <a:r>
                        <a:rPr lang="es-BO" sz="1400" dirty="0" smtClean="0">
                          <a:latin typeface="Century Gothic" pitchFamily="34" charset="0"/>
                        </a:rPr>
                        <a:t>REFIERE:</a:t>
                      </a:r>
                      <a:endParaRPr lang="es-BO" sz="1400" dirty="0">
                        <a:latin typeface="Century Gothic" pitchFamily="34" charset="0"/>
                      </a:endParaRPr>
                    </a:p>
                  </a:txBody>
                  <a:tcPr anchor="ctr"/>
                </a:tc>
                <a:extLst>
                  <a:ext uri="{0D108BD9-81ED-4DB2-BD59-A6C34878D82A}">
                    <a16:rowId xmlns:a16="http://schemas.microsoft.com/office/drawing/2014/main" val="3852271588"/>
                  </a:ext>
                </a:extLst>
              </a:tr>
              <a:tr h="374071">
                <a:tc>
                  <a:txBody>
                    <a:bodyPr/>
                    <a:lstStyle/>
                    <a:p>
                      <a:r>
                        <a:rPr lang="es-BO" sz="1400" dirty="0" smtClean="0">
                          <a:latin typeface="Century Gothic" pitchFamily="34" charset="0"/>
                        </a:rPr>
                        <a:t>D.S. N°</a:t>
                      </a:r>
                      <a:r>
                        <a:rPr lang="es-BO" sz="1400" baseline="0" dirty="0" smtClean="0">
                          <a:latin typeface="Century Gothic" pitchFamily="34" charset="0"/>
                        </a:rPr>
                        <a:t> 0181</a:t>
                      </a:r>
                      <a:endParaRPr lang="es-BO" sz="1400" dirty="0">
                        <a:latin typeface="Century Gothic" pitchFamily="34" charset="0"/>
                      </a:endParaRPr>
                    </a:p>
                  </a:txBody>
                  <a:tcPr anchor="ctr"/>
                </a:tc>
                <a:tc>
                  <a:txBody>
                    <a:bodyPr/>
                    <a:lstStyle/>
                    <a:p>
                      <a:pPr algn="ctr"/>
                      <a:r>
                        <a:rPr lang="es-BO" sz="1400" dirty="0" smtClean="0">
                          <a:latin typeface="Century Gothic" pitchFamily="34" charset="0"/>
                        </a:rPr>
                        <a:t>28/06/2009</a:t>
                      </a:r>
                      <a:endParaRPr lang="es-BO" sz="1400" dirty="0">
                        <a:latin typeface="Century Gothic" pitchFamily="34" charset="0"/>
                      </a:endParaRPr>
                    </a:p>
                  </a:txBody>
                  <a:tcPr anchor="ctr"/>
                </a:tc>
                <a:tc>
                  <a:txBody>
                    <a:bodyPr/>
                    <a:lstStyle/>
                    <a:p>
                      <a:r>
                        <a:rPr lang="es-BO" sz="1400" dirty="0" smtClean="0">
                          <a:latin typeface="Century Gothic" pitchFamily="34" charset="0"/>
                        </a:rPr>
                        <a:t>Normas Básicas del Sistema</a:t>
                      </a:r>
                      <a:r>
                        <a:rPr lang="es-BO" sz="1400" baseline="0" dirty="0" smtClean="0">
                          <a:latin typeface="Century Gothic" pitchFamily="34" charset="0"/>
                        </a:rPr>
                        <a:t> de Administración de Bienes y Servicios</a:t>
                      </a:r>
                      <a:endParaRPr lang="es-BO" sz="1400" dirty="0">
                        <a:latin typeface="Century Gothic" pitchFamily="34" charset="0"/>
                      </a:endParaRPr>
                    </a:p>
                  </a:txBody>
                  <a:tcPr/>
                </a:tc>
                <a:extLst>
                  <a:ext uri="{0D108BD9-81ED-4DB2-BD59-A6C34878D82A}">
                    <a16:rowId xmlns:a16="http://schemas.microsoft.com/office/drawing/2014/main" val="1038205598"/>
                  </a:ext>
                </a:extLst>
              </a:tr>
              <a:tr h="374071">
                <a:tc>
                  <a:txBody>
                    <a:bodyPr/>
                    <a:lstStyle/>
                    <a:p>
                      <a:r>
                        <a:rPr lang="es-BO" sz="1400" dirty="0" smtClean="0">
                          <a:latin typeface="Century Gothic" pitchFamily="34" charset="0"/>
                        </a:rPr>
                        <a:t>D.S. N°4453</a:t>
                      </a:r>
                      <a:endParaRPr lang="es-BO" sz="1400" dirty="0">
                        <a:latin typeface="Century Gothic" pitchFamily="34" charset="0"/>
                      </a:endParaRPr>
                    </a:p>
                  </a:txBody>
                  <a:tcPr anchor="ctr"/>
                </a:tc>
                <a:tc>
                  <a:txBody>
                    <a:bodyPr/>
                    <a:lstStyle/>
                    <a:p>
                      <a:pPr algn="ctr"/>
                      <a:r>
                        <a:rPr lang="es-BO" sz="1400" dirty="0" smtClean="0">
                          <a:latin typeface="Century Gothic" pitchFamily="34" charset="0"/>
                        </a:rPr>
                        <a:t>14/01/2021</a:t>
                      </a:r>
                      <a:endParaRPr lang="es-BO" sz="1400" dirty="0">
                        <a:latin typeface="Century Gothic" pitchFamily="34" charset="0"/>
                      </a:endParaRPr>
                    </a:p>
                  </a:txBody>
                  <a:tcPr anchor="ctr"/>
                </a:tc>
                <a:tc>
                  <a:txBody>
                    <a:bodyPr/>
                    <a:lstStyle/>
                    <a:p>
                      <a:r>
                        <a:rPr lang="es-BO" sz="1400" dirty="0" smtClean="0">
                          <a:latin typeface="Century Gothic" pitchFamily="34" charset="0"/>
                        </a:rPr>
                        <a:t>Subasta</a:t>
                      </a:r>
                      <a:r>
                        <a:rPr lang="es-BO" sz="1400" baseline="0" dirty="0" smtClean="0">
                          <a:latin typeface="Century Gothic" pitchFamily="34" charset="0"/>
                        </a:rPr>
                        <a:t> Electrónica</a:t>
                      </a:r>
                    </a:p>
                    <a:p>
                      <a:r>
                        <a:rPr lang="es-BO" sz="1400" baseline="0" dirty="0" smtClean="0">
                          <a:latin typeface="Century Gothic" pitchFamily="34" charset="0"/>
                        </a:rPr>
                        <a:t>Mercado Virtual Estatal</a:t>
                      </a:r>
                    </a:p>
                  </a:txBody>
                  <a:tcPr/>
                </a:tc>
                <a:extLst>
                  <a:ext uri="{0D108BD9-81ED-4DB2-BD59-A6C34878D82A}">
                    <a16:rowId xmlns:a16="http://schemas.microsoft.com/office/drawing/2014/main" val="1478865426"/>
                  </a:ext>
                </a:extLst>
              </a:tr>
              <a:tr h="374071">
                <a:tc>
                  <a:txBody>
                    <a:bodyPr/>
                    <a:lstStyle/>
                    <a:p>
                      <a:r>
                        <a:rPr lang="es-BO" sz="1400" dirty="0" smtClean="0">
                          <a:latin typeface="Century Gothic" pitchFamily="34" charset="0"/>
                        </a:rPr>
                        <a:t>R.M. N°021</a:t>
                      </a:r>
                      <a:endParaRPr lang="es-BO" sz="1400" dirty="0">
                        <a:latin typeface="Century Gothic" pitchFamily="34" charset="0"/>
                      </a:endParaRPr>
                    </a:p>
                  </a:txBody>
                  <a:tcPr anchor="ctr"/>
                </a:tc>
                <a:tc>
                  <a:txBody>
                    <a:bodyPr/>
                    <a:lstStyle/>
                    <a:p>
                      <a:pPr algn="ctr"/>
                      <a:r>
                        <a:rPr lang="es-BO" sz="1400" dirty="0" smtClean="0">
                          <a:latin typeface="Century Gothic" pitchFamily="34" charset="0"/>
                        </a:rPr>
                        <a:t>02/02/2022</a:t>
                      </a:r>
                      <a:endParaRPr lang="es-BO" sz="1400" dirty="0">
                        <a:latin typeface="Century Gothic" pitchFamily="34" charset="0"/>
                      </a:endParaRPr>
                    </a:p>
                  </a:txBody>
                  <a:tcPr anchor="ctr"/>
                </a:tc>
                <a:tc>
                  <a:txBody>
                    <a:bodyPr/>
                    <a:lstStyle/>
                    <a:p>
                      <a:pPr marL="285750" indent="-285750">
                        <a:buFont typeface="Arial" panose="020B0604020202020204" pitchFamily="34" charset="0"/>
                        <a:buChar char="•"/>
                      </a:pPr>
                      <a:r>
                        <a:rPr lang="es-BO" sz="1400" dirty="0" smtClean="0">
                          <a:latin typeface="Century Gothic" pitchFamily="34" charset="0"/>
                        </a:rPr>
                        <a:t>Modelos de Documento</a:t>
                      </a:r>
                      <a:r>
                        <a:rPr lang="es-BO" sz="1400" baseline="0" dirty="0" smtClean="0">
                          <a:latin typeface="Century Gothic" pitchFamily="34" charset="0"/>
                        </a:rPr>
                        <a:t> Base de Contratación (ANPE y LP)</a:t>
                      </a:r>
                    </a:p>
                    <a:p>
                      <a:pPr marL="285750" indent="-285750">
                        <a:buFont typeface="Arial" panose="020B0604020202020204" pitchFamily="34" charset="0"/>
                        <a:buChar char="•"/>
                      </a:pPr>
                      <a:r>
                        <a:rPr lang="es-BO" sz="1400" baseline="0" dirty="0" smtClean="0">
                          <a:latin typeface="Century Gothic" pitchFamily="34" charset="0"/>
                        </a:rPr>
                        <a:t>Reglamento de Contrataciones con Apoyo de Medios Electrónicos</a:t>
                      </a:r>
                    </a:p>
                    <a:p>
                      <a:pPr marL="285750" indent="-285750">
                        <a:buFont typeface="Arial" panose="020B0604020202020204" pitchFamily="34" charset="0"/>
                        <a:buChar char="•"/>
                      </a:pPr>
                      <a:r>
                        <a:rPr lang="es-BO" sz="1400" baseline="0" dirty="0" smtClean="0">
                          <a:latin typeface="Century Gothic" pitchFamily="34" charset="0"/>
                        </a:rPr>
                        <a:t>Manual de Operaciones del SICOES</a:t>
                      </a:r>
                      <a:endParaRPr lang="es-BO" sz="1400" dirty="0">
                        <a:latin typeface="Century Gothic" pitchFamily="34" charset="0"/>
                      </a:endParaRPr>
                    </a:p>
                  </a:txBody>
                  <a:tcPr/>
                </a:tc>
                <a:extLst>
                  <a:ext uri="{0D108BD9-81ED-4DB2-BD59-A6C34878D82A}">
                    <a16:rowId xmlns:a16="http://schemas.microsoft.com/office/drawing/2014/main" val="1202011670"/>
                  </a:ext>
                </a:extLst>
              </a:tr>
            </a:tbl>
          </a:graphicData>
        </a:graphic>
      </p:graphicFrame>
    </p:spTree>
    <p:extLst>
      <p:ext uri="{BB962C8B-B14F-4D97-AF65-F5344CB8AC3E}">
        <p14:creationId xmlns:p14="http://schemas.microsoft.com/office/powerpoint/2010/main" val="351576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038B56C8-2ECC-40CE-8512-1AB853C9BE30}"/>
              </a:ext>
            </a:extLst>
          </p:cNvPr>
          <p:cNvSpPr txBox="1"/>
          <p:nvPr/>
        </p:nvSpPr>
        <p:spPr>
          <a:xfrm>
            <a:off x="5930015" y="252684"/>
            <a:ext cx="4938614" cy="830997"/>
          </a:xfrm>
          <a:prstGeom prst="rect">
            <a:avLst/>
          </a:prstGeom>
          <a:noFill/>
        </p:spPr>
        <p:txBody>
          <a:bodyPr wrap="square" rtlCol="0" anchor="ctr">
            <a:spAutoFit/>
          </a:bodyPr>
          <a:lstStyle/>
          <a:p>
            <a:r>
              <a:rPr lang="en-US" altLang="ko-KR" sz="4800" dirty="0" smtClean="0">
                <a:latin typeface="+mj-lt"/>
                <a:cs typeface="Arial" pitchFamily="34" charset="0"/>
              </a:rPr>
              <a:t>02  DEFINICIÓN</a:t>
            </a:r>
            <a:endParaRPr lang="ko-KR" altLang="en-US" sz="4800" dirty="0">
              <a:latin typeface="+mj-lt"/>
              <a:cs typeface="Arial" pitchFamily="34" charset="0"/>
            </a:endParaRPr>
          </a:p>
        </p:txBody>
      </p:sp>
      <p:sp>
        <p:nvSpPr>
          <p:cNvPr id="3" name="TextBox 5">
            <a:extLst>
              <a:ext uri="{FF2B5EF4-FFF2-40B4-BE49-F238E27FC236}">
                <a16:creationId xmlns:a16="http://schemas.microsoft.com/office/drawing/2014/main" id="{9B42F351-9CD1-47D4-8564-53C9D5A1A989}"/>
              </a:ext>
            </a:extLst>
          </p:cNvPr>
          <p:cNvSpPr txBox="1"/>
          <p:nvPr/>
        </p:nvSpPr>
        <p:spPr>
          <a:xfrm>
            <a:off x="6565669" y="1348800"/>
            <a:ext cx="4606656" cy="5509200"/>
          </a:xfrm>
          <a:prstGeom prst="rect">
            <a:avLst/>
          </a:prstGeom>
          <a:noFill/>
        </p:spPr>
        <p:txBody>
          <a:bodyPr wrap="square" rtlCol="0">
            <a:spAutoFit/>
          </a:bodyPr>
          <a:lstStyle/>
          <a:p>
            <a:pPr algn="just"/>
            <a:r>
              <a:rPr lang="es-ES" sz="2400" dirty="0" smtClean="0"/>
              <a:t>La Plataforma informática del SICOES incluye </a:t>
            </a:r>
            <a:r>
              <a:rPr lang="es-ES" sz="2400" dirty="0"/>
              <a:t>el </a:t>
            </a:r>
            <a:r>
              <a:rPr lang="es-ES" sz="2400" dirty="0" smtClean="0"/>
              <a:t>“MERCADO VIRTUAL” </a:t>
            </a:r>
            <a:r>
              <a:rPr lang="es-ES" sz="2400" dirty="0"/>
              <a:t>el cual permite promover, difundir y publicitar los </a:t>
            </a:r>
            <a:r>
              <a:rPr lang="es-ES" sz="2400" dirty="0">
                <a:solidFill>
                  <a:srgbClr val="FF0000"/>
                </a:solidFill>
              </a:rPr>
              <a:t>bienes</a:t>
            </a:r>
            <a:r>
              <a:rPr lang="es-ES" sz="2400" dirty="0"/>
              <a:t> ofertados por todo potencial proveedor inscrito en el </a:t>
            </a:r>
            <a:r>
              <a:rPr lang="es-ES" sz="2400" dirty="0" smtClean="0"/>
              <a:t>RUPE.</a:t>
            </a:r>
            <a:endParaRPr lang="es-ES" sz="2400" dirty="0"/>
          </a:p>
          <a:p>
            <a:pPr algn="just"/>
            <a:endParaRPr lang="es-ES" sz="2400" dirty="0"/>
          </a:p>
          <a:p>
            <a:pPr algn="just"/>
            <a:r>
              <a:rPr lang="es-ES" sz="2400" dirty="0"/>
              <a:t>Facilita la contratación de </a:t>
            </a:r>
            <a:r>
              <a:rPr lang="es-ES" sz="2400" dirty="0">
                <a:solidFill>
                  <a:srgbClr val="FF0000"/>
                </a:solidFill>
              </a:rPr>
              <a:t>bienes</a:t>
            </a:r>
            <a:r>
              <a:rPr lang="es-ES" sz="2400" dirty="0"/>
              <a:t> a las entidades públicas.</a:t>
            </a:r>
          </a:p>
          <a:p>
            <a:pPr algn="just"/>
            <a:endParaRPr lang="es-ES" sz="2400" dirty="0"/>
          </a:p>
          <a:p>
            <a:pPr algn="just"/>
            <a:r>
              <a:rPr lang="es-ES" sz="2400" dirty="0"/>
              <a:t>Se exceptúa de la aplicación del mercado virtual la contratación de medicamentos.</a:t>
            </a:r>
          </a:p>
          <a:p>
            <a:endParaRPr lang="ko-KR" altLang="en-US" sz="1600" dirty="0">
              <a:solidFill>
                <a:schemeClr val="tx1">
                  <a:lumMod val="75000"/>
                  <a:lumOff val="25000"/>
                </a:schemeClr>
              </a:solidFill>
              <a:cs typeface="Arial" pitchFamily="34" charset="0"/>
            </a:endParaRPr>
          </a:p>
        </p:txBody>
      </p:sp>
      <p:sp>
        <p:nvSpPr>
          <p:cNvPr id="4" name="자유형: 도형 13">
            <a:extLst>
              <a:ext uri="{FF2B5EF4-FFF2-40B4-BE49-F238E27FC236}">
                <a16:creationId xmlns:a16="http://schemas.microsoft.com/office/drawing/2014/main" id="{B826D103-3BA7-4EF4-A9A6-E3D67B0273AC}"/>
              </a:ext>
            </a:extLst>
          </p:cNvPr>
          <p:cNvSpPr/>
          <p:nvPr/>
        </p:nvSpPr>
        <p:spPr>
          <a:xfrm>
            <a:off x="5835769" y="1202006"/>
            <a:ext cx="587357" cy="543223"/>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5" name="자유형: 도형 14">
            <a:extLst>
              <a:ext uri="{FF2B5EF4-FFF2-40B4-BE49-F238E27FC236}">
                <a16:creationId xmlns:a16="http://schemas.microsoft.com/office/drawing/2014/main" id="{C561320C-1667-4303-89E9-54BCF9732C6A}"/>
              </a:ext>
            </a:extLst>
          </p:cNvPr>
          <p:cNvSpPr/>
          <p:nvPr/>
        </p:nvSpPr>
        <p:spPr>
          <a:xfrm rot="10800000">
            <a:off x="11172325" y="6030458"/>
            <a:ext cx="587357" cy="543223"/>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Tree>
    <p:extLst>
      <p:ext uri="{BB962C8B-B14F-4D97-AF65-F5344CB8AC3E}">
        <p14:creationId xmlns:p14="http://schemas.microsoft.com/office/powerpoint/2010/main" val="142694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entagon 16">
            <a:extLst>
              <a:ext uri="{FF2B5EF4-FFF2-40B4-BE49-F238E27FC236}">
                <a16:creationId xmlns:a16="http://schemas.microsoft.com/office/drawing/2014/main" id="{330B732E-B9BA-45D0-9F1C-E9574018A1A7}"/>
              </a:ext>
            </a:extLst>
          </p:cNvPr>
          <p:cNvSpPr/>
          <p:nvPr/>
        </p:nvSpPr>
        <p:spPr>
          <a:xfrm>
            <a:off x="5992755" y="1215342"/>
            <a:ext cx="1759598" cy="816658"/>
          </a:xfrm>
          <a:prstGeom prst="homePlat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TextBox 67">
            <a:extLst>
              <a:ext uri="{FF2B5EF4-FFF2-40B4-BE49-F238E27FC236}">
                <a16:creationId xmlns:a16="http://schemas.microsoft.com/office/drawing/2014/main" id="{5A2211E3-89B6-4E07-B107-835CFB908213}"/>
              </a:ext>
            </a:extLst>
          </p:cNvPr>
          <p:cNvSpPr txBox="1"/>
          <p:nvPr/>
        </p:nvSpPr>
        <p:spPr>
          <a:xfrm flipH="1">
            <a:off x="5992755" y="1381145"/>
            <a:ext cx="1264272" cy="523220"/>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ENTIDADES PÚBLICAS</a:t>
            </a:r>
            <a:endParaRPr lang="ko-KR" altLang="en-US" sz="1400" b="1" dirty="0">
              <a:solidFill>
                <a:schemeClr val="tx1">
                  <a:lumMod val="75000"/>
                  <a:lumOff val="25000"/>
                </a:schemeClr>
              </a:solidFill>
              <a:cs typeface="Arial" pitchFamily="34" charset="0"/>
            </a:endParaRPr>
          </a:p>
        </p:txBody>
      </p:sp>
      <p:sp>
        <p:nvSpPr>
          <p:cNvPr id="70" name="직사각형 1">
            <a:extLst>
              <a:ext uri="{FF2B5EF4-FFF2-40B4-BE49-F238E27FC236}">
                <a16:creationId xmlns:a16="http://schemas.microsoft.com/office/drawing/2014/main" id="{1CC49622-20D0-4A50-9A75-188F4804A1D4}"/>
              </a:ext>
            </a:extLst>
          </p:cNvPr>
          <p:cNvSpPr/>
          <p:nvPr/>
        </p:nvSpPr>
        <p:spPr>
          <a:xfrm>
            <a:off x="7809820" y="751831"/>
            <a:ext cx="3280721" cy="461665"/>
          </a:xfrm>
          <a:prstGeom prst="rect">
            <a:avLst/>
          </a:prstGeom>
        </p:spPr>
        <p:txBody>
          <a:bodyPr wrap="square">
            <a:spAutoFit/>
          </a:bodyPr>
          <a:lstStyle/>
          <a:p>
            <a:r>
              <a:rPr lang="es-ES" altLang="ko-KR" sz="1200" b="1" dirty="0" smtClean="0">
                <a:latin typeface="Century Gothic" pitchFamily="34" charset="0"/>
              </a:rPr>
              <a:t>Que ejecutan contrataciones en el marco de las NB SABS</a:t>
            </a:r>
            <a:endParaRPr lang="es-ES" altLang="ko-KR" sz="1200" b="1" dirty="0">
              <a:latin typeface="Century Gothic" pitchFamily="34" charset="0"/>
            </a:endParaRPr>
          </a:p>
        </p:txBody>
      </p:sp>
      <p:sp>
        <p:nvSpPr>
          <p:cNvPr id="71" name="직사각형 1">
            <a:extLst>
              <a:ext uri="{FF2B5EF4-FFF2-40B4-BE49-F238E27FC236}">
                <a16:creationId xmlns:a16="http://schemas.microsoft.com/office/drawing/2014/main" id="{7B902CC8-BA3A-41FA-8D12-87E176422870}"/>
              </a:ext>
            </a:extLst>
          </p:cNvPr>
          <p:cNvSpPr/>
          <p:nvPr/>
        </p:nvSpPr>
        <p:spPr>
          <a:xfrm>
            <a:off x="7809819" y="1258034"/>
            <a:ext cx="3280721" cy="646331"/>
          </a:xfrm>
          <a:prstGeom prst="rect">
            <a:avLst/>
          </a:prstGeom>
        </p:spPr>
        <p:txBody>
          <a:bodyPr wrap="square">
            <a:spAutoFit/>
          </a:bodyPr>
          <a:lstStyle/>
          <a:p>
            <a:pPr algn="just"/>
            <a:r>
              <a:rPr lang="en-US" altLang="ko-KR" sz="1200" b="1" dirty="0" smtClean="0">
                <a:latin typeface="Century Gothic" pitchFamily="34" charset="0"/>
              </a:rPr>
              <a:t>Para </a:t>
            </a:r>
            <a:r>
              <a:rPr lang="es-BO" altLang="ko-KR" sz="1200" b="1" dirty="0" smtClean="0">
                <a:latin typeface="Century Gothic" pitchFamily="34" charset="0"/>
              </a:rPr>
              <a:t>Contrataciones bajo la modalidad de Contratación Menor con cuantía hasta Bs20.000,00</a:t>
            </a:r>
            <a:endParaRPr lang="es-BO" altLang="ko-KR" sz="1200" b="1" dirty="0">
              <a:latin typeface="Century Gothic" pitchFamily="34" charset="0"/>
            </a:endParaRPr>
          </a:p>
        </p:txBody>
      </p:sp>
      <p:sp>
        <p:nvSpPr>
          <p:cNvPr id="72" name="직사각형 1">
            <a:extLst>
              <a:ext uri="{FF2B5EF4-FFF2-40B4-BE49-F238E27FC236}">
                <a16:creationId xmlns:a16="http://schemas.microsoft.com/office/drawing/2014/main" id="{D6F3C70A-2133-4FEE-81F9-CF9C157B7A87}"/>
              </a:ext>
            </a:extLst>
          </p:cNvPr>
          <p:cNvSpPr/>
          <p:nvPr/>
        </p:nvSpPr>
        <p:spPr>
          <a:xfrm>
            <a:off x="7809819" y="1904365"/>
            <a:ext cx="2781014" cy="1015663"/>
          </a:xfrm>
          <a:prstGeom prst="rect">
            <a:avLst/>
          </a:prstGeom>
        </p:spPr>
        <p:txBody>
          <a:bodyPr wrap="square">
            <a:spAutoFit/>
          </a:bodyPr>
          <a:lstStyle/>
          <a:p>
            <a:r>
              <a:rPr lang="es-BO" altLang="ko-KR" sz="1200" b="1" dirty="0" smtClean="0">
                <a:latin typeface="Century Gothic" pitchFamily="34" charset="0"/>
              </a:rPr>
              <a:t>Utilizar información registrada para conocer la oferta de bienes, elaborar  ET, estimar precios, independientemente de la modalidad o cuantía</a:t>
            </a:r>
            <a:endParaRPr lang="es-BO" altLang="ko-KR" sz="1200" b="1" dirty="0">
              <a:latin typeface="Century Gothic" pitchFamily="34" charset="0"/>
            </a:endParaRPr>
          </a:p>
        </p:txBody>
      </p:sp>
      <p:sp>
        <p:nvSpPr>
          <p:cNvPr id="66" name="Pentagon 14">
            <a:extLst>
              <a:ext uri="{FF2B5EF4-FFF2-40B4-BE49-F238E27FC236}">
                <a16:creationId xmlns:a16="http://schemas.microsoft.com/office/drawing/2014/main" id="{E63C9E04-923F-424A-A885-1611233ACE9B}"/>
              </a:ext>
            </a:extLst>
          </p:cNvPr>
          <p:cNvSpPr/>
          <p:nvPr/>
        </p:nvSpPr>
        <p:spPr>
          <a:xfrm flipH="1">
            <a:off x="4100034" y="1213496"/>
            <a:ext cx="1721501" cy="818504"/>
          </a:xfrm>
          <a:prstGeom prst="homePlat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TextBox 68">
            <a:extLst>
              <a:ext uri="{FF2B5EF4-FFF2-40B4-BE49-F238E27FC236}">
                <a16:creationId xmlns:a16="http://schemas.microsoft.com/office/drawing/2014/main" id="{20EEE6AE-8859-4665-8A97-1CF3CB2C34C1}"/>
              </a:ext>
            </a:extLst>
          </p:cNvPr>
          <p:cNvSpPr txBox="1"/>
          <p:nvPr/>
        </p:nvSpPr>
        <p:spPr>
          <a:xfrm flipH="1">
            <a:off x="4235575" y="1373479"/>
            <a:ext cx="1699712" cy="523220"/>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POTENCIALES PROVEEDORES</a:t>
            </a:r>
            <a:endParaRPr lang="ko-KR" altLang="en-US" sz="1400" b="1" dirty="0">
              <a:solidFill>
                <a:schemeClr val="tx1">
                  <a:lumMod val="75000"/>
                  <a:lumOff val="25000"/>
                </a:schemeClr>
              </a:solidFill>
              <a:cs typeface="Arial" pitchFamily="34" charset="0"/>
            </a:endParaRPr>
          </a:p>
        </p:txBody>
      </p:sp>
      <p:sp>
        <p:nvSpPr>
          <p:cNvPr id="73" name="직사각형 1">
            <a:extLst>
              <a:ext uri="{FF2B5EF4-FFF2-40B4-BE49-F238E27FC236}">
                <a16:creationId xmlns:a16="http://schemas.microsoft.com/office/drawing/2014/main" id="{B96E6A8A-A67A-43D0-B4DD-BF40C2CF9581}"/>
              </a:ext>
            </a:extLst>
          </p:cNvPr>
          <p:cNvSpPr/>
          <p:nvPr/>
        </p:nvSpPr>
        <p:spPr>
          <a:xfrm>
            <a:off x="1994541" y="1219590"/>
            <a:ext cx="1934273" cy="954107"/>
          </a:xfrm>
          <a:prstGeom prst="rect">
            <a:avLst/>
          </a:prstGeom>
        </p:spPr>
        <p:txBody>
          <a:bodyPr wrap="square">
            <a:spAutoFit/>
          </a:bodyPr>
          <a:lstStyle/>
          <a:p>
            <a:pPr algn="just"/>
            <a:r>
              <a:rPr lang="es-ES" altLang="ko-KR" sz="1400" b="1" dirty="0" smtClean="0">
                <a:latin typeface="Century Gothic" pitchFamily="34" charset="0"/>
              </a:rPr>
              <a:t>Que quieran promover, difundir y publicitar su oferta  de bienes.</a:t>
            </a:r>
            <a:endParaRPr lang="es-ES" altLang="ko-KR" sz="1400" b="1" dirty="0">
              <a:latin typeface="Century Gothic" pitchFamily="34" charset="0"/>
            </a:endParaRPr>
          </a:p>
        </p:txBody>
      </p:sp>
      <p:sp>
        <p:nvSpPr>
          <p:cNvPr id="21" name="TextBox 2">
            <a:extLst>
              <a:ext uri="{FF2B5EF4-FFF2-40B4-BE49-F238E27FC236}">
                <a16:creationId xmlns:a16="http://schemas.microsoft.com/office/drawing/2014/main" id="{038B56C8-2ECC-40CE-8512-1AB853C9BE30}"/>
              </a:ext>
            </a:extLst>
          </p:cNvPr>
          <p:cNvSpPr txBox="1"/>
          <p:nvPr/>
        </p:nvSpPr>
        <p:spPr>
          <a:xfrm>
            <a:off x="882921" y="259386"/>
            <a:ext cx="4938614" cy="707886"/>
          </a:xfrm>
          <a:prstGeom prst="rect">
            <a:avLst/>
          </a:prstGeom>
          <a:noFill/>
        </p:spPr>
        <p:txBody>
          <a:bodyPr wrap="square" rtlCol="0" anchor="ctr">
            <a:spAutoFit/>
          </a:bodyPr>
          <a:lstStyle/>
          <a:p>
            <a:r>
              <a:rPr lang="en-US" altLang="ko-KR" sz="4000" dirty="0" smtClean="0">
                <a:latin typeface="+mj-lt"/>
                <a:cs typeface="Arial" pitchFamily="34" charset="0"/>
              </a:rPr>
              <a:t>03  ALCANCE</a:t>
            </a:r>
            <a:endParaRPr lang="ko-KR" altLang="en-US" sz="4000" dirty="0">
              <a:latin typeface="+mj-lt"/>
              <a:cs typeface="Arial" pitchFamily="34" charset="0"/>
            </a:endParaRPr>
          </a:p>
        </p:txBody>
      </p:sp>
    </p:spTree>
    <p:extLst>
      <p:ext uri="{BB962C8B-B14F-4D97-AF65-F5344CB8AC3E}">
        <p14:creationId xmlns:p14="http://schemas.microsoft.com/office/powerpoint/2010/main" val="304689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n-US" dirty="0" smtClean="0"/>
              <a:t>03 ALCANCE</a:t>
            </a:r>
            <a:endParaRPr lang="en-US" dirty="0"/>
          </a:p>
        </p:txBody>
      </p:sp>
      <p:grpSp>
        <p:nvGrpSpPr>
          <p:cNvPr id="3" name="Group 2">
            <a:extLst>
              <a:ext uri="{FF2B5EF4-FFF2-40B4-BE49-F238E27FC236}">
                <a16:creationId xmlns:a16="http://schemas.microsoft.com/office/drawing/2014/main" id="{5C9EDCE5-7996-4F1F-A359-3C0663071906}"/>
              </a:ext>
            </a:extLst>
          </p:cNvPr>
          <p:cNvGrpSpPr/>
          <p:nvPr/>
        </p:nvGrpSpPr>
        <p:grpSpPr>
          <a:xfrm>
            <a:off x="1570977" y="3649247"/>
            <a:ext cx="1460935" cy="483778"/>
            <a:chOff x="2851759" y="3834561"/>
            <a:chExt cx="1800000" cy="483778"/>
          </a:xfrm>
        </p:grpSpPr>
        <p:sp>
          <p:nvSpPr>
            <p:cNvPr id="4" name="Text Placeholder 3">
              <a:extLst>
                <a:ext uri="{FF2B5EF4-FFF2-40B4-BE49-F238E27FC236}">
                  <a16:creationId xmlns:a16="http://schemas.microsoft.com/office/drawing/2014/main" id="{90AE707C-A531-4530-949E-39672013ABB0}"/>
                </a:ext>
              </a:extLst>
            </p:cNvPr>
            <p:cNvSpPr txBox="1">
              <a:spLocks/>
            </p:cNvSpPr>
            <p:nvPr/>
          </p:nvSpPr>
          <p:spPr>
            <a:xfrm>
              <a:off x="2851759" y="38345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smtClean="0">
                  <a:cs typeface="Arial" pitchFamily="34" charset="0"/>
                </a:rPr>
                <a:t>CUANTÍA</a:t>
              </a:r>
              <a:endParaRPr lang="en-US" sz="1400" b="1" dirty="0">
                <a:cs typeface="Arial" pitchFamily="34" charset="0"/>
              </a:endParaRPr>
            </a:p>
          </p:txBody>
        </p:sp>
        <p:sp>
          <p:nvSpPr>
            <p:cNvPr id="5" name="Text Placeholder 5">
              <a:extLst>
                <a:ext uri="{FF2B5EF4-FFF2-40B4-BE49-F238E27FC236}">
                  <a16:creationId xmlns:a16="http://schemas.microsoft.com/office/drawing/2014/main" id="{F4848DCC-B17B-497C-ACF9-699DDBBB9301}"/>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cs typeface="Arial" pitchFamily="34" charset="0"/>
                </a:rPr>
                <a:t>Bs1-Bs50.000,00</a:t>
              </a:r>
              <a:endParaRPr lang="en-US" sz="1200" b="1" dirty="0">
                <a:cs typeface="Arial" pitchFamily="34" charset="0"/>
              </a:endParaRPr>
            </a:p>
          </p:txBody>
        </p:sp>
      </p:grpSp>
      <p:sp>
        <p:nvSpPr>
          <p:cNvPr id="16" name="TextBox 15">
            <a:extLst>
              <a:ext uri="{FF2B5EF4-FFF2-40B4-BE49-F238E27FC236}">
                <a16:creationId xmlns:a16="http://schemas.microsoft.com/office/drawing/2014/main" id="{FAAE8838-A85E-4983-8872-5EAE7BAA873D}"/>
              </a:ext>
            </a:extLst>
          </p:cNvPr>
          <p:cNvSpPr txBox="1"/>
          <p:nvPr userDrawn="1"/>
        </p:nvSpPr>
        <p:spPr>
          <a:xfrm>
            <a:off x="3859180" y="5188086"/>
            <a:ext cx="7345114" cy="1415772"/>
          </a:xfrm>
          <a:prstGeom prst="rect">
            <a:avLst/>
          </a:prstGeom>
          <a:noFill/>
        </p:spPr>
        <p:txBody>
          <a:bodyPr wrap="square" rtlCol="0">
            <a:spAutoFit/>
          </a:bodyPr>
          <a:lstStyle/>
          <a:p>
            <a:pPr algn="just"/>
            <a:r>
              <a:rPr lang="es-ES" sz="1200" dirty="0" smtClean="0">
                <a:latin typeface="Century Gothic" pitchFamily="34" charset="0"/>
              </a:rPr>
              <a:t>Contratación Menor (cuantía mayor a Bs.20.000,00 hasta Bs50.000,00)</a:t>
            </a:r>
          </a:p>
          <a:p>
            <a:pPr algn="just"/>
            <a:endParaRPr lang="es-ES" sz="1200" dirty="0">
              <a:latin typeface="Century Gothic" pitchFamily="34" charset="0"/>
            </a:endParaRPr>
          </a:p>
          <a:p>
            <a:pPr algn="just"/>
            <a:endParaRPr lang="es-ES" sz="1200" dirty="0" smtClean="0">
              <a:latin typeface="Century Gothic" pitchFamily="34" charset="0"/>
            </a:endParaRPr>
          </a:p>
          <a:p>
            <a:pPr algn="just"/>
            <a:r>
              <a:rPr lang="es-ES" sz="1200" dirty="0" smtClean="0">
                <a:latin typeface="Century Gothic" pitchFamily="34" charset="0"/>
              </a:rPr>
              <a:t>Las entidades públicas podrán utilizar la información registrada  para conocer la oferta de bienes del mercado, elaborar las especificaciones técnicas y/o estimar precios referenciales, independientemente de la modalidad o cuantía.</a:t>
            </a:r>
          </a:p>
          <a:p>
            <a:pPr algn="just"/>
            <a:endParaRPr lang="ko-KR" altLang="en-US" sz="14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B49820CE-E17C-4763-AF6B-2B36D39E2E14}"/>
              </a:ext>
            </a:extLst>
          </p:cNvPr>
          <p:cNvSpPr txBox="1"/>
          <p:nvPr userDrawn="1"/>
        </p:nvSpPr>
        <p:spPr>
          <a:xfrm>
            <a:off x="1147847" y="4736673"/>
            <a:ext cx="1800200" cy="1569660"/>
          </a:xfrm>
          <a:prstGeom prst="rect">
            <a:avLst/>
          </a:prstGeom>
          <a:noFill/>
        </p:spPr>
        <p:txBody>
          <a:bodyPr wrap="square" rtlCol="0">
            <a:spAutoFit/>
          </a:bodyPr>
          <a:lstStyle/>
          <a:p>
            <a:pPr algn="ctr"/>
            <a:r>
              <a:rPr lang="es-ES" altLang="ko-KR" sz="1200" b="1" dirty="0" smtClean="0">
                <a:solidFill>
                  <a:schemeClr val="tx1">
                    <a:lumMod val="75000"/>
                    <a:lumOff val="25000"/>
                  </a:schemeClr>
                </a:solidFill>
                <a:latin typeface="Century Gothic" pitchFamily="34" charset="0"/>
                <a:cs typeface="Arial" pitchFamily="34" charset="0"/>
              </a:rPr>
              <a:t>El Mercado Virtual aplica a la cuantía hasta Bs20.000,00 (veinte mil 00/100 bolivianos)</a:t>
            </a:r>
          </a:p>
          <a:p>
            <a:pPr algn="ctr"/>
            <a:endParaRPr lang="es-ES" altLang="ko-KR" sz="1200" dirty="0" smtClean="0">
              <a:solidFill>
                <a:schemeClr val="tx1">
                  <a:lumMod val="75000"/>
                  <a:lumOff val="25000"/>
                </a:schemeClr>
              </a:solidFill>
              <a:latin typeface="Century Gothic" pitchFamily="34" charset="0"/>
              <a:cs typeface="Arial" pitchFamily="34" charset="0"/>
            </a:endParaRPr>
          </a:p>
          <a:p>
            <a:pPr algn="ctr"/>
            <a:r>
              <a:rPr lang="es-ES" altLang="ko-KR" sz="1200" dirty="0" smtClean="0">
                <a:solidFill>
                  <a:schemeClr val="tx1">
                    <a:lumMod val="75000"/>
                    <a:lumOff val="25000"/>
                  </a:schemeClr>
                </a:solidFill>
                <a:latin typeface="Century Gothic" pitchFamily="34" charset="0"/>
                <a:cs typeface="Arial" pitchFamily="34" charset="0"/>
              </a:rPr>
              <a:t>Generar el Reporte respectivo</a:t>
            </a:r>
            <a:endParaRPr lang="es-ES" altLang="ko-KR" sz="1200" dirty="0">
              <a:solidFill>
                <a:schemeClr val="tx1">
                  <a:lumMod val="75000"/>
                  <a:lumOff val="25000"/>
                </a:schemeClr>
              </a:solidFill>
              <a:latin typeface="Century Gothic" pitchFamily="34" charset="0"/>
              <a:cs typeface="Arial" pitchFamily="34" charset="0"/>
            </a:endParaRPr>
          </a:p>
        </p:txBody>
      </p:sp>
      <p:sp>
        <p:nvSpPr>
          <p:cNvPr id="43" name="TextBox 33">
            <a:extLst>
              <a:ext uri="{FF2B5EF4-FFF2-40B4-BE49-F238E27FC236}">
                <a16:creationId xmlns:a16="http://schemas.microsoft.com/office/drawing/2014/main" id="{B49820CE-E17C-4763-AF6B-2B36D39E2E14}"/>
              </a:ext>
            </a:extLst>
          </p:cNvPr>
          <p:cNvSpPr txBox="1"/>
          <p:nvPr/>
        </p:nvSpPr>
        <p:spPr>
          <a:xfrm>
            <a:off x="1401344" y="2275363"/>
            <a:ext cx="1800200" cy="523220"/>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CONTRATACIÓN MENOR</a:t>
            </a:r>
            <a:endParaRPr lang="ko-KR" altLang="en-US" sz="1400" b="1" dirty="0">
              <a:solidFill>
                <a:schemeClr val="tx1">
                  <a:lumMod val="75000"/>
                  <a:lumOff val="25000"/>
                </a:schemeClr>
              </a:solidFill>
              <a:cs typeface="Arial" pitchFamily="34" charset="0"/>
            </a:endParaRPr>
          </a:p>
        </p:txBody>
      </p:sp>
      <p:sp>
        <p:nvSpPr>
          <p:cNvPr id="45" name="TextBox 33">
            <a:extLst>
              <a:ext uri="{FF2B5EF4-FFF2-40B4-BE49-F238E27FC236}">
                <a16:creationId xmlns:a16="http://schemas.microsoft.com/office/drawing/2014/main" id="{B49820CE-E17C-4763-AF6B-2B36D39E2E14}"/>
              </a:ext>
            </a:extLst>
          </p:cNvPr>
          <p:cNvSpPr txBox="1"/>
          <p:nvPr/>
        </p:nvSpPr>
        <p:spPr>
          <a:xfrm>
            <a:off x="4151160" y="2029142"/>
            <a:ext cx="1800200" cy="954107"/>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APOYO NACIONAL A LA PRODUCCIÓN Y EMPLEO</a:t>
            </a:r>
            <a:endParaRPr lang="ko-KR" altLang="en-US" sz="1400" b="1" dirty="0">
              <a:solidFill>
                <a:schemeClr val="tx1">
                  <a:lumMod val="75000"/>
                  <a:lumOff val="25000"/>
                </a:schemeClr>
              </a:solidFill>
              <a:cs typeface="Arial" pitchFamily="34" charset="0"/>
            </a:endParaRPr>
          </a:p>
        </p:txBody>
      </p:sp>
      <p:sp>
        <p:nvSpPr>
          <p:cNvPr id="47" name="TextBox 33">
            <a:extLst>
              <a:ext uri="{FF2B5EF4-FFF2-40B4-BE49-F238E27FC236}">
                <a16:creationId xmlns:a16="http://schemas.microsoft.com/office/drawing/2014/main" id="{B49820CE-E17C-4763-AF6B-2B36D39E2E14}"/>
              </a:ext>
            </a:extLst>
          </p:cNvPr>
          <p:cNvSpPr txBox="1"/>
          <p:nvPr/>
        </p:nvSpPr>
        <p:spPr>
          <a:xfrm>
            <a:off x="6912644" y="2246153"/>
            <a:ext cx="1800200" cy="523220"/>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LICITACIÓN PÚBLICA</a:t>
            </a:r>
            <a:endParaRPr lang="ko-KR" altLang="en-US" sz="1400" b="1" dirty="0">
              <a:solidFill>
                <a:schemeClr val="tx1">
                  <a:lumMod val="75000"/>
                  <a:lumOff val="25000"/>
                </a:schemeClr>
              </a:solidFill>
              <a:cs typeface="Arial" pitchFamily="34" charset="0"/>
            </a:endParaRPr>
          </a:p>
        </p:txBody>
      </p:sp>
      <p:sp>
        <p:nvSpPr>
          <p:cNvPr id="48" name="TextBox 33">
            <a:extLst>
              <a:ext uri="{FF2B5EF4-FFF2-40B4-BE49-F238E27FC236}">
                <a16:creationId xmlns:a16="http://schemas.microsoft.com/office/drawing/2014/main" id="{B49820CE-E17C-4763-AF6B-2B36D39E2E14}"/>
              </a:ext>
            </a:extLst>
          </p:cNvPr>
          <p:cNvSpPr txBox="1"/>
          <p:nvPr/>
        </p:nvSpPr>
        <p:spPr>
          <a:xfrm>
            <a:off x="9756526" y="2108995"/>
            <a:ext cx="1588732" cy="738664"/>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OTRAS MODALIDADES/CUANTÍAS</a:t>
            </a:r>
            <a:endParaRPr lang="ko-KR" altLang="en-US" sz="1400" b="1" dirty="0">
              <a:solidFill>
                <a:schemeClr val="tx1">
                  <a:lumMod val="75000"/>
                  <a:lumOff val="25000"/>
                </a:schemeClr>
              </a:solidFill>
              <a:cs typeface="Arial" pitchFamily="34" charset="0"/>
            </a:endParaRPr>
          </a:p>
        </p:txBody>
      </p:sp>
      <p:sp>
        <p:nvSpPr>
          <p:cNvPr id="39" name="Flecha derecha 38"/>
          <p:cNvSpPr/>
          <p:nvPr/>
        </p:nvSpPr>
        <p:spPr>
          <a:xfrm rot="2341552">
            <a:off x="3043296" y="4582554"/>
            <a:ext cx="741435" cy="29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4107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038B56C8-2ECC-40CE-8512-1AB853C9BE30}"/>
              </a:ext>
            </a:extLst>
          </p:cNvPr>
          <p:cNvSpPr txBox="1"/>
          <p:nvPr/>
        </p:nvSpPr>
        <p:spPr>
          <a:xfrm>
            <a:off x="908979" y="674113"/>
            <a:ext cx="9859714" cy="461665"/>
          </a:xfrm>
          <a:prstGeom prst="rect">
            <a:avLst/>
          </a:prstGeom>
          <a:noFill/>
        </p:spPr>
        <p:txBody>
          <a:bodyPr wrap="square" rtlCol="0" anchor="ctr">
            <a:spAutoFit/>
          </a:bodyPr>
          <a:lstStyle/>
          <a:p>
            <a:r>
              <a:rPr lang="es-ES" altLang="ko-KR" sz="2400" dirty="0" smtClean="0">
                <a:latin typeface="+mj-lt"/>
                <a:cs typeface="Arial" pitchFamily="34" charset="0"/>
              </a:rPr>
              <a:t>Recordar que…</a:t>
            </a:r>
            <a:endParaRPr lang="es-ES" altLang="ko-KR" sz="2400" dirty="0">
              <a:latin typeface="+mj-lt"/>
              <a:cs typeface="Arial" pitchFamily="34" charset="0"/>
            </a:endParaRPr>
          </a:p>
        </p:txBody>
      </p:sp>
      <p:sp>
        <p:nvSpPr>
          <p:cNvPr id="8" name="TextBox 5">
            <a:extLst>
              <a:ext uri="{FF2B5EF4-FFF2-40B4-BE49-F238E27FC236}">
                <a16:creationId xmlns:a16="http://schemas.microsoft.com/office/drawing/2014/main" id="{9B42F351-9CD1-47D4-8564-53C9D5A1A989}"/>
              </a:ext>
            </a:extLst>
          </p:cNvPr>
          <p:cNvSpPr txBox="1"/>
          <p:nvPr/>
        </p:nvSpPr>
        <p:spPr>
          <a:xfrm>
            <a:off x="6467698" y="752807"/>
            <a:ext cx="4606656" cy="3662541"/>
          </a:xfrm>
          <a:prstGeom prst="rect">
            <a:avLst/>
          </a:prstGeom>
          <a:noFill/>
        </p:spPr>
        <p:txBody>
          <a:bodyPr wrap="square" rtlCol="0">
            <a:spAutoFit/>
          </a:bodyPr>
          <a:lstStyle/>
          <a:p>
            <a:pPr algn="just"/>
            <a:r>
              <a:rPr lang="es-ES" altLang="ko-KR" sz="2400" dirty="0" smtClean="0"/>
              <a:t>El Mercado Virtual aplica a:</a:t>
            </a:r>
          </a:p>
          <a:p>
            <a:pPr algn="just"/>
            <a:endParaRPr lang="es-ES" altLang="ko-KR" sz="2400" dirty="0">
              <a:solidFill>
                <a:schemeClr val="tx1">
                  <a:lumMod val="75000"/>
                  <a:lumOff val="25000"/>
                </a:schemeClr>
              </a:solidFill>
              <a:cs typeface="Arial" pitchFamily="34" charset="0"/>
            </a:endParaRPr>
          </a:p>
          <a:p>
            <a:pPr algn="just"/>
            <a:endParaRPr lang="es-ES" altLang="ko-KR" sz="2400" dirty="0" smtClean="0">
              <a:solidFill>
                <a:schemeClr val="tx1">
                  <a:lumMod val="75000"/>
                  <a:lumOff val="25000"/>
                </a:schemeClr>
              </a:solidFill>
              <a:cs typeface="Arial" pitchFamily="34" charset="0"/>
            </a:endParaRPr>
          </a:p>
          <a:p>
            <a:pPr algn="just"/>
            <a:endParaRPr lang="es-ES" altLang="ko-KR" sz="2400" dirty="0">
              <a:solidFill>
                <a:schemeClr val="tx1">
                  <a:lumMod val="75000"/>
                  <a:lumOff val="25000"/>
                </a:schemeClr>
              </a:solidFill>
              <a:cs typeface="Arial" pitchFamily="34" charset="0"/>
            </a:endParaRPr>
          </a:p>
          <a:p>
            <a:pPr algn="just"/>
            <a:endParaRPr lang="es-ES" altLang="ko-KR" sz="2400" dirty="0" smtClean="0">
              <a:solidFill>
                <a:schemeClr val="tx1">
                  <a:lumMod val="75000"/>
                  <a:lumOff val="25000"/>
                </a:schemeClr>
              </a:solidFill>
              <a:cs typeface="Arial" pitchFamily="34" charset="0"/>
            </a:endParaRPr>
          </a:p>
          <a:p>
            <a:pPr algn="just"/>
            <a:endParaRPr lang="es-ES" altLang="ko-KR" sz="2400" dirty="0">
              <a:solidFill>
                <a:schemeClr val="tx1">
                  <a:lumMod val="75000"/>
                  <a:lumOff val="25000"/>
                </a:schemeClr>
              </a:solidFill>
              <a:cs typeface="Arial" pitchFamily="34" charset="0"/>
            </a:endParaRPr>
          </a:p>
          <a:p>
            <a:pPr algn="just"/>
            <a:endParaRPr lang="es-ES" altLang="ko-KR" sz="2400" dirty="0" smtClean="0">
              <a:solidFill>
                <a:schemeClr val="tx1">
                  <a:lumMod val="75000"/>
                  <a:lumOff val="25000"/>
                </a:schemeClr>
              </a:solidFill>
              <a:cs typeface="Arial" pitchFamily="34" charset="0"/>
            </a:endParaRPr>
          </a:p>
          <a:p>
            <a:pPr algn="just"/>
            <a:endParaRPr lang="es-ES" altLang="ko-KR" sz="2400" dirty="0">
              <a:solidFill>
                <a:schemeClr val="tx1">
                  <a:lumMod val="75000"/>
                  <a:lumOff val="25000"/>
                </a:schemeClr>
              </a:solidFill>
              <a:cs typeface="Arial" pitchFamily="34" charset="0"/>
            </a:endParaRPr>
          </a:p>
          <a:p>
            <a:pPr algn="just"/>
            <a:endParaRPr lang="es-ES" altLang="ko-KR" sz="2400" dirty="0" smtClean="0">
              <a:solidFill>
                <a:schemeClr val="tx1">
                  <a:lumMod val="75000"/>
                  <a:lumOff val="25000"/>
                </a:schemeClr>
              </a:solidFill>
              <a:cs typeface="Arial" pitchFamily="34" charset="0"/>
            </a:endParaRPr>
          </a:p>
          <a:p>
            <a:pPr algn="just"/>
            <a:endParaRPr lang="ko-KR" altLang="en-US" sz="1600" dirty="0">
              <a:solidFill>
                <a:schemeClr val="tx1">
                  <a:lumMod val="75000"/>
                  <a:lumOff val="25000"/>
                </a:schemeClr>
              </a:solidFill>
              <a:cs typeface="Arial" pitchFamily="34" charset="0"/>
            </a:endParaRPr>
          </a:p>
        </p:txBody>
      </p:sp>
      <p:sp>
        <p:nvSpPr>
          <p:cNvPr id="9" name="8 Rectángulo redondeado"/>
          <p:cNvSpPr/>
          <p:nvPr/>
        </p:nvSpPr>
        <p:spPr>
          <a:xfrm>
            <a:off x="6751864" y="1559379"/>
            <a:ext cx="4322490" cy="15185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2400" b="1" dirty="0" smtClean="0">
                <a:latin typeface="Century Gothic" pitchFamily="34" charset="0"/>
              </a:rPr>
              <a:t>Contratación de BIENES</a:t>
            </a:r>
            <a:endParaRPr lang="es-ES" sz="2400" b="1" dirty="0">
              <a:latin typeface="Century Gothic" pitchFamily="34" charset="0"/>
            </a:endParaRPr>
          </a:p>
        </p:txBody>
      </p:sp>
      <p:sp>
        <p:nvSpPr>
          <p:cNvPr id="10" name="9 Rectángulo redondeado"/>
          <p:cNvSpPr/>
          <p:nvPr/>
        </p:nvSpPr>
        <p:spPr>
          <a:xfrm>
            <a:off x="6806723" y="3420836"/>
            <a:ext cx="4322490" cy="21472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ES" sz="2400" b="1" dirty="0" smtClean="0">
                <a:latin typeface="Century Gothic" pitchFamily="34" charset="0"/>
              </a:rPr>
              <a:t>Modalidad: </a:t>
            </a:r>
          </a:p>
          <a:p>
            <a:pPr algn="just"/>
            <a:r>
              <a:rPr lang="es-ES" sz="2400" b="1" dirty="0" smtClean="0">
                <a:latin typeface="Century Gothic" pitchFamily="34" charset="0"/>
              </a:rPr>
              <a:t>Contratación Menor</a:t>
            </a:r>
          </a:p>
          <a:p>
            <a:pPr algn="just"/>
            <a:r>
              <a:rPr lang="es-ES" sz="2400" b="1" dirty="0" smtClean="0">
                <a:latin typeface="Century Gothic" pitchFamily="34" charset="0"/>
              </a:rPr>
              <a:t>Cuantía: </a:t>
            </a:r>
          </a:p>
          <a:p>
            <a:pPr algn="just"/>
            <a:r>
              <a:rPr lang="es-ES" sz="2400" b="1" dirty="0" smtClean="0">
                <a:latin typeface="Century Gothic" pitchFamily="34" charset="0"/>
              </a:rPr>
              <a:t>Hasta Bs20.000,00 (veinte mil 00/100 bolivianos)</a:t>
            </a:r>
            <a:endParaRPr lang="es-ES" sz="2400" b="1" dirty="0">
              <a:latin typeface="Century Gothic" pitchFamily="34" charset="0"/>
            </a:endParaRPr>
          </a:p>
        </p:txBody>
      </p:sp>
    </p:spTree>
    <p:extLst>
      <p:ext uri="{BB962C8B-B14F-4D97-AF65-F5344CB8AC3E}">
        <p14:creationId xmlns:p14="http://schemas.microsoft.com/office/powerpoint/2010/main" val="318704240"/>
      </p:ext>
    </p:extLst>
  </p:cSld>
  <p:clrMapOvr>
    <a:masterClrMapping/>
  </p:clrMapOvr>
</p:sld>
</file>

<file path=ppt/theme/theme1.xml><?xml version="1.0" encoding="utf-8"?>
<a:theme xmlns:a="http://schemas.openxmlformats.org/drawingml/2006/main" name="Cover and End Slide Master">
  <a:themeElements>
    <a:clrScheme name="ALLPPT-213">
      <a:dk1>
        <a:sysClr val="windowText" lastClr="000000"/>
      </a:dk1>
      <a:lt1>
        <a:sysClr val="window" lastClr="FFFFFF"/>
      </a:lt1>
      <a:dk2>
        <a:srgbClr val="1F497D"/>
      </a:dk2>
      <a:lt2>
        <a:srgbClr val="EEECE1"/>
      </a:lt2>
      <a:accent1>
        <a:srgbClr val="F78C0E"/>
      </a:accent1>
      <a:accent2>
        <a:srgbClr val="F9CD3F"/>
      </a:accent2>
      <a:accent3>
        <a:srgbClr val="80BE5A"/>
      </a:accent3>
      <a:accent4>
        <a:srgbClr val="9646AA"/>
      </a:accent4>
      <a:accent5>
        <a:srgbClr val="EF4630"/>
      </a:accent5>
      <a:accent6>
        <a:srgbClr val="3F3F3F"/>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21">
      <a:dk1>
        <a:srgbClr val="000000"/>
      </a:dk1>
      <a:lt1>
        <a:sysClr val="window" lastClr="FFFFFF"/>
      </a:lt1>
      <a:dk2>
        <a:srgbClr val="1F497D"/>
      </a:dk2>
      <a:lt2>
        <a:srgbClr val="EEECE1"/>
      </a:lt2>
      <a:accent1>
        <a:srgbClr val="4FC1CF"/>
      </a:accent1>
      <a:accent2>
        <a:srgbClr val="EBC149"/>
      </a:accent2>
      <a:accent3>
        <a:srgbClr val="F26122"/>
      </a:accent3>
      <a:accent4>
        <a:srgbClr val="6F1F51"/>
      </a:accent4>
      <a:accent5>
        <a:srgbClr val="2C2F45"/>
      </a:accent5>
      <a:accent6>
        <a:srgbClr val="2C2F45"/>
      </a:accent6>
      <a:hlink>
        <a:srgbClr val="0000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213">
      <a:dk1>
        <a:sysClr val="windowText" lastClr="000000"/>
      </a:dk1>
      <a:lt1>
        <a:sysClr val="window" lastClr="FFFFFF"/>
      </a:lt1>
      <a:dk2>
        <a:srgbClr val="1F497D"/>
      </a:dk2>
      <a:lt2>
        <a:srgbClr val="EEECE1"/>
      </a:lt2>
      <a:accent1>
        <a:srgbClr val="F78C0E"/>
      </a:accent1>
      <a:accent2>
        <a:srgbClr val="F9CD3F"/>
      </a:accent2>
      <a:accent3>
        <a:srgbClr val="80BE5A"/>
      </a:accent3>
      <a:accent4>
        <a:srgbClr val="9646AA"/>
      </a:accent4>
      <a:accent5>
        <a:srgbClr val="EF4630"/>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5635</TotalTime>
  <Words>1115</Words>
  <Application>Microsoft Office PowerPoint</Application>
  <PresentationFormat>Panorámica</PresentationFormat>
  <Paragraphs>187</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19</vt:i4>
      </vt:variant>
    </vt:vector>
  </HeadingPairs>
  <TitlesOfParts>
    <vt:vector size="27" baseType="lpstr">
      <vt:lpstr>맑은 고딕</vt:lpstr>
      <vt:lpstr>Arial</vt:lpstr>
      <vt:lpstr>Arial Unicode MS</vt:lpstr>
      <vt:lpstr>Calibri</vt:lpstr>
      <vt:lpstr>Century Gothic</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MAGDA</cp:lastModifiedBy>
  <cp:revision>123</cp:revision>
  <dcterms:created xsi:type="dcterms:W3CDTF">2020-01-20T05:08:25Z</dcterms:created>
  <dcterms:modified xsi:type="dcterms:W3CDTF">2022-07-28T02:02:49Z</dcterms:modified>
</cp:coreProperties>
</file>